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1"/>
  </p:sldMasterIdLst>
  <p:notesMasterIdLst>
    <p:notesMasterId r:id="rId12"/>
  </p:notesMasterIdLst>
  <p:handoutMasterIdLst>
    <p:handoutMasterId r:id="rId13"/>
  </p:handoutMasterIdLst>
  <p:sldIdLst>
    <p:sldId id="258" r:id="rId2"/>
    <p:sldId id="322" r:id="rId3"/>
    <p:sldId id="332" r:id="rId4"/>
    <p:sldId id="323" r:id="rId5"/>
    <p:sldId id="333" r:id="rId6"/>
    <p:sldId id="324" r:id="rId7"/>
    <p:sldId id="325" r:id="rId8"/>
    <p:sldId id="327" r:id="rId9"/>
    <p:sldId id="328" r:id="rId10"/>
    <p:sldId id="334" r:id="rId11"/>
  </p:sldIdLst>
  <p:sldSz cx="9144000" cy="6858000" type="screen4x3"/>
  <p:notesSz cx="6797675" cy="9874250"/>
  <p:custDataLst>
    <p:tags r:id="rId14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485C7D"/>
    <a:srgbClr val="444F5E"/>
    <a:srgbClr val="F2F3F1"/>
    <a:srgbClr val="C1002A"/>
    <a:srgbClr val="ECE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0" autoAdjust="0"/>
    <p:restoredTop sz="89170" autoAdjust="0"/>
  </p:normalViewPr>
  <p:slideViewPr>
    <p:cSldViewPr snapToObjects="1">
      <p:cViewPr varScale="1">
        <p:scale>
          <a:sx n="104" d="100"/>
          <a:sy n="104" d="100"/>
        </p:scale>
        <p:origin x="-20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236" tIns="47617" rIns="95236" bIns="47617" numCol="1" anchor="t" anchorCtr="0" compatLnSpc="1">
            <a:prstTxWarp prst="textNoShape">
              <a:avLst/>
            </a:prstTxWarp>
          </a:bodyPr>
          <a:lstStyle>
            <a:lvl1pPr defTabSz="476177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Datumsplatzhalter 2"/>
          <p:cNvSpPr>
            <a:spLocks noGrp="1"/>
          </p:cNvSpPr>
          <p:nvPr>
            <p:ph type="dt" sz="quarter" idx="1"/>
          </p:nvPr>
        </p:nvSpPr>
        <p:spPr bwMode="auto">
          <a:xfrm>
            <a:off x="3850445" y="0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236" tIns="47617" rIns="95236" bIns="47617" numCol="1" anchor="t" anchorCtr="0" compatLnSpc="1">
            <a:prstTxWarp prst="textNoShape">
              <a:avLst/>
            </a:prstTxWarp>
          </a:bodyPr>
          <a:lstStyle>
            <a:lvl1pPr algn="r" defTabSz="476177">
              <a:defRPr sz="1300"/>
            </a:lvl1pPr>
          </a:lstStyle>
          <a:p>
            <a:pPr>
              <a:defRPr/>
            </a:pPr>
            <a:fld id="{DC0EE172-A906-4858-BBFA-FA1E87F6D365}" type="datetime1">
              <a:rPr lang="de-DE"/>
              <a:pPr>
                <a:defRPr/>
              </a:pPr>
              <a:t>03.06.2015</a:t>
            </a:fld>
            <a:endParaRPr lang="de-DE"/>
          </a:p>
        </p:txBody>
      </p:sp>
      <p:sp>
        <p:nvSpPr>
          <p:cNvPr id="9220" name="Fußzeilenplatzhalter 3"/>
          <p:cNvSpPr>
            <a:spLocks noGrp="1"/>
          </p:cNvSpPr>
          <p:nvPr>
            <p:ph type="ftr" sz="quarter" idx="2"/>
          </p:nvPr>
        </p:nvSpPr>
        <p:spPr bwMode="auto">
          <a:xfrm>
            <a:off x="3" y="9378826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236" tIns="47617" rIns="95236" bIns="47617" numCol="1" anchor="b" anchorCtr="0" compatLnSpc="1">
            <a:prstTxWarp prst="textNoShape">
              <a:avLst/>
            </a:prstTxWarp>
          </a:bodyPr>
          <a:lstStyle>
            <a:lvl1pPr defTabSz="476177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1" name="Foliennummernplatzhalter 4"/>
          <p:cNvSpPr>
            <a:spLocks noGrp="1"/>
          </p:cNvSpPr>
          <p:nvPr>
            <p:ph type="sldNum" sz="quarter" idx="3"/>
          </p:nvPr>
        </p:nvSpPr>
        <p:spPr bwMode="auto">
          <a:xfrm>
            <a:off x="3850445" y="9378826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236" tIns="47617" rIns="95236" bIns="47617" numCol="1" anchor="b" anchorCtr="0" compatLnSpc="1">
            <a:prstTxWarp prst="textNoShape">
              <a:avLst/>
            </a:prstTxWarp>
          </a:bodyPr>
          <a:lstStyle>
            <a:lvl1pPr algn="r" defTabSz="476177">
              <a:defRPr sz="1300"/>
            </a:lvl1pPr>
          </a:lstStyle>
          <a:p>
            <a:pPr>
              <a:defRPr/>
            </a:pPr>
            <a:fld id="{81FB7FBE-309D-417C-B62F-0E931EB184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601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236" tIns="47617" rIns="95236" bIns="47617" numCol="1" anchor="t" anchorCtr="0" compatLnSpc="1">
            <a:prstTxWarp prst="textNoShape">
              <a:avLst/>
            </a:prstTxWarp>
          </a:bodyPr>
          <a:lstStyle>
            <a:lvl1pPr defTabSz="476177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50445" y="0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236" tIns="47617" rIns="95236" bIns="47617" numCol="1" anchor="t" anchorCtr="0" compatLnSpc="1">
            <a:prstTxWarp prst="textNoShape">
              <a:avLst/>
            </a:prstTxWarp>
          </a:bodyPr>
          <a:lstStyle>
            <a:lvl1pPr algn="r" defTabSz="476177">
              <a:defRPr sz="1300"/>
            </a:lvl1pPr>
          </a:lstStyle>
          <a:p>
            <a:pPr>
              <a:defRPr/>
            </a:pPr>
            <a:fld id="{8B6CDDF6-26C7-47EB-BB1F-E581E125C4F2}" type="datetime1">
              <a:rPr lang="de-DE"/>
              <a:pPr>
                <a:defRPr/>
              </a:pPr>
              <a:t>03.06.2015</a:t>
            </a:fld>
            <a:endParaRPr lang="de-DE"/>
          </a:p>
        </p:txBody>
      </p:sp>
      <p:sp>
        <p:nvSpPr>
          <p:cNvPr id="5124" name="Folienbildplatzhalter 3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28688" y="739775"/>
            <a:ext cx="4940300" cy="37052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9768" y="4690270"/>
            <a:ext cx="5438140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236" tIns="47617" rIns="95236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24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3" y="9378826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236" tIns="47617" rIns="95236" bIns="47617" numCol="1" anchor="b" anchorCtr="0" compatLnSpc="1">
            <a:prstTxWarp prst="textNoShape">
              <a:avLst/>
            </a:prstTxWarp>
          </a:bodyPr>
          <a:lstStyle>
            <a:lvl1pPr defTabSz="476177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50445" y="9378826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236" tIns="47617" rIns="95236" bIns="47617" numCol="1" anchor="b" anchorCtr="0" compatLnSpc="1">
            <a:prstTxWarp prst="textNoShape">
              <a:avLst/>
            </a:prstTxWarp>
          </a:bodyPr>
          <a:lstStyle>
            <a:lvl1pPr algn="r" defTabSz="476177">
              <a:defRPr sz="1300"/>
            </a:lvl1pPr>
          </a:lstStyle>
          <a:p>
            <a:pPr>
              <a:defRPr/>
            </a:pPr>
            <a:fld id="{EF7A7A7B-FBD2-4BC8-8C54-1B3B21F410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3450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Diese Struktur wurde auf test2 im Modul Vertiefung Sprachwissenschaft II – Text und sprachliche Interaktion angelegt.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7A7A7B-FBD2-4BC8-8C54-1B3B21F4109E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86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TitelE1_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535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0" y="4864100"/>
            <a:ext cx="8183563" cy="1997075"/>
          </a:xfrm>
          <a:prstGeom prst="rect">
            <a:avLst/>
          </a:prstGeom>
          <a:solidFill>
            <a:srgbClr val="ECEC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1507" name="Textplatzhalter 2"/>
          <p:cNvSpPr>
            <a:spLocks noGrp="1"/>
          </p:cNvSpPr>
          <p:nvPr>
            <p:ph type="subTitle" idx="1"/>
          </p:nvPr>
        </p:nvSpPr>
        <p:spPr>
          <a:xfrm>
            <a:off x="466725" y="2060575"/>
            <a:ext cx="7058025" cy="2160588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21511" name="Titelplatzhalter 6"/>
          <p:cNvSpPr>
            <a:spLocks noGrp="1"/>
          </p:cNvSpPr>
          <p:nvPr>
            <p:ph type="ctrTitle"/>
          </p:nvPr>
        </p:nvSpPr>
        <p:spPr>
          <a:xfrm>
            <a:off x="466725" y="304800"/>
            <a:ext cx="7418388" cy="1470025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04328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05.11.2014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Geko Strukturierungsleitlinien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0C7F7-F62F-448B-B6B8-5E839256E2E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57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46813" y="304800"/>
            <a:ext cx="1925637" cy="59309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304800"/>
            <a:ext cx="5626100" cy="59309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05.11.2014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Geko Strukturierungsleitlinien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98C43-75DC-4DA0-A6E3-5B733E42D7D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0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01.06.2015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Strukturierungsleitlinien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235B7-FB73-44B2-9A26-3594C101CFC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3521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05.11.2014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Geko Strukturierungsleitlinien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81538-B2F9-41EB-B677-A064691FE08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479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3775075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95788" y="1484313"/>
            <a:ext cx="3776662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05.11.2014</a:t>
            </a: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Geko Strukturierungsleitlinien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30C14-23A9-459C-A5D9-D553EF7A2CE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95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05.11.2014</a:t>
            </a: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Geko Strukturierungsleitlinien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00C07-019B-4FEA-BCE5-E9C804B8829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913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7056437" cy="747936"/>
          </a:xfrm>
        </p:spPr>
        <p:txBody>
          <a:bodyPr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05.11.2014</a:t>
            </a: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Geko Strukturierungsleitlinien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7E6DA-F13F-49BE-95D1-3F12F6A099A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935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05.11.2014</a:t>
            </a: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Geko Strukturierungsleitlinien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51F8E-C7EE-48F5-A173-BF5DB257D80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309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05.11.2014</a:t>
            </a: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Geko Strukturierungsleitlinien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82496-9315-4A0C-B36A-B376F3D0266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641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05.11.2014</a:t>
            </a: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Geko Strukturierungsleitlinien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9EC2D-AD27-49D8-BCF0-970AC077325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447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InhaltE1_3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7"/>
          <p:cNvSpPr>
            <a:spLocks noChangeArrowheads="1"/>
          </p:cNvSpPr>
          <p:nvPr/>
        </p:nvSpPr>
        <p:spPr bwMode="auto">
          <a:xfrm>
            <a:off x="0" y="6453188"/>
            <a:ext cx="8175625" cy="403225"/>
          </a:xfrm>
          <a:prstGeom prst="rect">
            <a:avLst/>
          </a:prstGeom>
          <a:solidFill>
            <a:srgbClr val="ECEC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8313" y="1484313"/>
            <a:ext cx="7704137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</a:t>
            </a:r>
          </a:p>
          <a:p>
            <a:pPr lvl="2"/>
            <a:r>
              <a:rPr lang="de-DE" dirty="0" smtClean="0"/>
              <a:t> 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0488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468313" y="6551613"/>
            <a:ext cx="7905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de-DE" smtClean="0"/>
              <a:t>05.11.2014</a:t>
            </a:r>
            <a:endParaRPr lang="de-DE" dirty="0"/>
          </a:p>
        </p:txBody>
      </p:sp>
      <p:sp>
        <p:nvSpPr>
          <p:cNvPr id="20489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403350" y="6551613"/>
            <a:ext cx="59769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de-DE" smtClean="0"/>
              <a:t>Geko Strukturierungsleitlinien</a:t>
            </a:r>
            <a:endParaRPr lang="de-DE" dirty="0"/>
          </a:p>
        </p:txBody>
      </p:sp>
      <p:sp>
        <p:nvSpPr>
          <p:cNvPr id="20490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7524750" y="6551613"/>
            <a:ext cx="4206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6D06AE-8F5D-4C00-9FC7-61C918406A8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2" name="Titelplatzhalter 6"/>
          <p:cNvSpPr>
            <a:spLocks noGrp="1"/>
          </p:cNvSpPr>
          <p:nvPr>
            <p:ph type="title"/>
          </p:nvPr>
        </p:nvSpPr>
        <p:spPr bwMode="auto">
          <a:xfrm>
            <a:off x="468313" y="304800"/>
            <a:ext cx="7056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/>
          </p:cNvSpPr>
          <p:nvPr>
            <p:ph type="subTitle" idx="1"/>
          </p:nvPr>
        </p:nvSpPr>
        <p:spPr>
          <a:xfrm>
            <a:off x="466725" y="4221088"/>
            <a:ext cx="7058025" cy="288033"/>
          </a:xfrm>
        </p:spPr>
        <p:txBody>
          <a:bodyPr/>
          <a:lstStyle/>
          <a:p>
            <a:r>
              <a:rPr lang="de-DE" sz="1000" dirty="0" smtClean="0"/>
              <a:t>2015-06-01 </a:t>
            </a:r>
            <a:endParaRPr lang="de-DE" sz="1000" dirty="0"/>
          </a:p>
        </p:txBody>
      </p:sp>
      <p:sp>
        <p:nvSpPr>
          <p:cNvPr id="3075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3200" b="1" dirty="0" smtClean="0"/>
              <a:t>HISinOne</a:t>
            </a:r>
            <a:br>
              <a:rPr lang="de-DE" sz="3200" b="1" dirty="0" smtClean="0"/>
            </a:br>
            <a:r>
              <a:rPr lang="de-DE" sz="3200" b="1" dirty="0" smtClean="0"/>
              <a:t>Strukturierungsleitlinien</a:t>
            </a:r>
            <a:br>
              <a:rPr lang="de-DE" sz="3200" b="1" dirty="0" smtClean="0"/>
            </a:br>
            <a:r>
              <a:rPr lang="de-DE" sz="3200" b="1" dirty="0" smtClean="0"/>
              <a:t>polyvalenter 2 HF-Bachelor</a:t>
            </a:r>
            <a:endParaRPr lang="de-DE" sz="3200" dirty="0" smtClean="0"/>
          </a:p>
        </p:txBody>
      </p:sp>
    </p:spTree>
    <p:extLst>
      <p:ext uri="{BB962C8B-B14F-4D97-AF65-F5344CB8AC3E}">
        <p14:creationId xmlns:p14="http://schemas.microsoft.com/office/powerpoint/2010/main" val="358337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500" dirty="0"/>
              <a:t>Fragen und Anregungen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de-DE" sz="2400" dirty="0" smtClean="0"/>
              <a:t>Der Wunsch der Gründung einer Arbeitsgruppe bezüglich des Aufbaus des VVZ wurde eingebracht:</a:t>
            </a:r>
          </a:p>
          <a:p>
            <a:pPr marL="400050" lvl="1" indent="0">
              <a:spcAft>
                <a:spcPts val="1800"/>
              </a:spcAft>
              <a:buNone/>
            </a:pPr>
            <a:r>
              <a:rPr lang="de-DE" sz="1800" dirty="0" smtClean="0"/>
              <a:t>Hintergrund: 	Wo tauchen Nichtcurriculare Veranstaltungen auf?</a:t>
            </a:r>
            <a:br>
              <a:rPr lang="de-DE" sz="1800" dirty="0" smtClean="0"/>
            </a:br>
            <a:r>
              <a:rPr lang="de-DE" sz="1800" dirty="0" smtClean="0"/>
              <a:t>		Fachfremde Veranstaltungen werden nicht gefunden</a:t>
            </a:r>
            <a:r>
              <a:rPr lang="de-DE" sz="1400" dirty="0" smtClean="0"/>
              <a:t> </a:t>
            </a:r>
            <a:br>
              <a:rPr lang="de-DE" sz="1400" dirty="0" smtClean="0"/>
            </a:br>
            <a:r>
              <a:rPr lang="de-DE" sz="1400" dirty="0" smtClean="0"/>
              <a:t>		</a:t>
            </a:r>
            <a:r>
              <a:rPr lang="de-DE" sz="1800" dirty="0"/>
              <a:t>mühsames Suchen nach Veranstaltungen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800" dirty="0"/>
              <a:t>Vorschlag: Gemeinsames Schreiben an </a:t>
            </a:r>
            <a:r>
              <a:rPr lang="de-DE" sz="1800" dirty="0" err="1"/>
              <a:t>Besters</a:t>
            </a:r>
            <a:r>
              <a:rPr lang="de-DE" sz="1800" dirty="0"/>
              <a:t>-Dilger </a:t>
            </a:r>
          </a:p>
          <a:p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01.06.2015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Strukturierungsleitlinien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06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340769"/>
            <a:ext cx="7704137" cy="4894932"/>
          </a:xfrm>
        </p:spPr>
        <p:txBody>
          <a:bodyPr/>
          <a:lstStyle/>
          <a:p>
            <a:r>
              <a:rPr lang="de-DE" sz="2000" dirty="0" smtClean="0"/>
              <a:t>Was ist neu </a:t>
            </a:r>
            <a:r>
              <a:rPr lang="de-DE" sz="2000" dirty="0"/>
              <a:t>im </a:t>
            </a:r>
            <a:r>
              <a:rPr lang="de-DE" sz="2000" dirty="0" smtClean="0"/>
              <a:t>polyvalenten </a:t>
            </a:r>
            <a:r>
              <a:rPr lang="de-DE" sz="2000" dirty="0"/>
              <a:t>2 </a:t>
            </a:r>
            <a:r>
              <a:rPr lang="de-DE" sz="2000" dirty="0" smtClean="0"/>
              <a:t>HF-Bachelor?</a:t>
            </a:r>
          </a:p>
          <a:p>
            <a:endParaRPr lang="de-DE" sz="2000" dirty="0" smtClean="0"/>
          </a:p>
          <a:p>
            <a:r>
              <a:rPr lang="de-DE" sz="2000" dirty="0" smtClean="0"/>
              <a:t>Beispiel </a:t>
            </a:r>
            <a:r>
              <a:rPr lang="de-DE" sz="2000" dirty="0"/>
              <a:t>„Mini PO“ polyvalenter 2 HF-Bachelor</a:t>
            </a:r>
          </a:p>
          <a:p>
            <a:endParaRPr lang="de-DE" sz="2000" dirty="0"/>
          </a:p>
          <a:p>
            <a:r>
              <a:rPr lang="de-DE" sz="2000" dirty="0"/>
              <a:t>Modulteile mit Veranstaltungsgruppen (Kopplung)</a:t>
            </a:r>
          </a:p>
          <a:p>
            <a:endParaRPr lang="de-DE" sz="2000" dirty="0"/>
          </a:p>
          <a:p>
            <a:r>
              <a:rPr lang="de-DE" sz="2000" dirty="0"/>
              <a:t>Wann sind Strukturelemente (M, MT, VG, </a:t>
            </a:r>
            <a:r>
              <a:rPr lang="de-DE" sz="2000" dirty="0" smtClean="0"/>
              <a:t>LV, PL, SL) </a:t>
            </a:r>
            <a:r>
              <a:rPr lang="de-DE" sz="2000" dirty="0"/>
              <a:t>unterschiedlich</a:t>
            </a:r>
            <a:r>
              <a:rPr lang="de-DE" sz="2000" dirty="0" smtClean="0"/>
              <a:t>?</a:t>
            </a:r>
            <a:br>
              <a:rPr lang="de-DE" sz="2000" dirty="0" smtClean="0"/>
            </a:br>
            <a:endParaRPr lang="de-DE" sz="2000" dirty="0" smtClean="0"/>
          </a:p>
          <a:p>
            <a:r>
              <a:rPr lang="de-DE" sz="2000" dirty="0" smtClean="0"/>
              <a:t>Optionsbereich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 smtClean="0"/>
              <a:t>Aufgaben und Zuständigkeiten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Fragen und Anregungen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01.06.2015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Strukturierungsleitlinien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81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7056437" cy="864096"/>
          </a:xfrm>
        </p:spPr>
        <p:txBody>
          <a:bodyPr>
            <a:noAutofit/>
          </a:bodyPr>
          <a:lstStyle/>
          <a:p>
            <a:r>
              <a:rPr lang="de-DE" sz="2500" dirty="0" smtClean="0"/>
              <a:t>Neuerungen im Polyvalenten 2 Hauptfächer Bachelor</a:t>
            </a:r>
            <a:endParaRPr lang="de-DE" sz="25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01.06.2015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Strukturierungsleitlinien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752"/>
            <a:ext cx="7704137" cy="4751387"/>
          </a:xfrm>
        </p:spPr>
        <p:txBody>
          <a:bodyPr/>
          <a:lstStyle/>
          <a:p>
            <a:r>
              <a:rPr lang="de-DE" dirty="0" smtClean="0"/>
              <a:t>Einschreibung in 3 Fächer</a:t>
            </a:r>
          </a:p>
          <a:p>
            <a:pPr lvl="1"/>
            <a:r>
              <a:rPr lang="de-DE" sz="2000" dirty="0" smtClean="0"/>
              <a:t>Fach 1</a:t>
            </a:r>
          </a:p>
          <a:p>
            <a:pPr lvl="1"/>
            <a:r>
              <a:rPr lang="de-DE" sz="2000" dirty="0" smtClean="0"/>
              <a:t>Fach 2</a:t>
            </a:r>
          </a:p>
          <a:p>
            <a:pPr lvl="1"/>
            <a:r>
              <a:rPr lang="de-DE" sz="2000" dirty="0" smtClean="0"/>
              <a:t>Optionsbereich </a:t>
            </a:r>
            <a:endParaRPr lang="de-DE" dirty="0" smtClean="0"/>
          </a:p>
          <a:p>
            <a:pPr marL="514350" indent="-457200"/>
            <a:r>
              <a:rPr lang="de-DE" dirty="0" smtClean="0"/>
              <a:t>Prüfungsordnung in HISinOne </a:t>
            </a:r>
            <a:r>
              <a:rPr lang="de-DE" sz="2000" dirty="0"/>
              <a:t>(</a:t>
            </a:r>
            <a:r>
              <a:rPr lang="de-DE" sz="2000" dirty="0" smtClean="0"/>
              <a:t>z.B. Fach Deutsch)</a:t>
            </a:r>
          </a:p>
          <a:p>
            <a:pPr marL="514350" indent="-457200"/>
            <a:endParaRPr lang="de-DE" sz="2000" dirty="0"/>
          </a:p>
          <a:p>
            <a:pPr marL="514350" indent="-457200"/>
            <a:endParaRPr lang="de-DE" sz="2000" dirty="0" smtClean="0"/>
          </a:p>
          <a:p>
            <a:pPr marL="514350" indent="-457200"/>
            <a:endParaRPr lang="de-DE" sz="2000" dirty="0"/>
          </a:p>
          <a:p>
            <a:pPr marL="514350" indent="-457200"/>
            <a:endParaRPr lang="de-DE" sz="2000" dirty="0" smtClean="0"/>
          </a:p>
          <a:p>
            <a:pPr marL="514350" indent="-457200"/>
            <a:endParaRPr lang="de-DE" sz="2000" dirty="0"/>
          </a:p>
          <a:p>
            <a:pPr marL="514350" indent="-457200"/>
            <a:endParaRPr lang="de-DE" sz="2000" dirty="0" smtClean="0"/>
          </a:p>
          <a:p>
            <a:pPr marL="514350" indent="-457200"/>
            <a:endParaRPr lang="de-DE" dirty="0" smtClean="0"/>
          </a:p>
          <a:p>
            <a:pPr marL="514350" indent="-457200"/>
            <a:r>
              <a:rPr lang="de-DE" dirty="0" smtClean="0"/>
              <a:t>  Veranstaltungsgruppe in HISinOne </a:t>
            </a:r>
          </a:p>
          <a:p>
            <a:pPr marL="514350" indent="-457200"/>
            <a:endParaRPr lang="de-DE" sz="2000" dirty="0" smtClean="0"/>
          </a:p>
          <a:p>
            <a:pPr marL="57150" indent="0">
              <a:buNone/>
            </a:pP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56992"/>
            <a:ext cx="7416824" cy="243793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097735"/>
            <a:ext cx="360040" cy="3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7056437" cy="864096"/>
          </a:xfrm>
        </p:spPr>
        <p:txBody>
          <a:bodyPr>
            <a:noAutofit/>
          </a:bodyPr>
          <a:lstStyle/>
          <a:p>
            <a:r>
              <a:rPr lang="de-DE" sz="2500" dirty="0"/>
              <a:t>Beispiel </a:t>
            </a:r>
            <a:r>
              <a:rPr lang="de-DE" sz="2500" dirty="0" smtClean="0"/>
              <a:t>PO </a:t>
            </a:r>
            <a:r>
              <a:rPr lang="de-DE" sz="2500" dirty="0"/>
              <a:t/>
            </a:r>
            <a:br>
              <a:rPr lang="de-DE" sz="2500" dirty="0"/>
            </a:br>
            <a:r>
              <a:rPr lang="de-DE" sz="2500" dirty="0"/>
              <a:t>Deutsche </a:t>
            </a:r>
            <a:r>
              <a:rPr lang="de-DE" sz="2500" dirty="0" smtClean="0"/>
              <a:t>Polyvalenter </a:t>
            </a:r>
            <a:r>
              <a:rPr lang="de-DE" sz="2500" dirty="0"/>
              <a:t>Bachelor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95860"/>
            <a:ext cx="7992888" cy="5013459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01.06.2015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Strukturierungsleitlinien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8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7056437" cy="720725"/>
          </a:xfrm>
        </p:spPr>
        <p:txBody>
          <a:bodyPr>
            <a:normAutofit fontScale="90000"/>
          </a:bodyPr>
          <a:lstStyle/>
          <a:p>
            <a:r>
              <a:rPr lang="de-DE" dirty="0"/>
              <a:t>Beispiel </a:t>
            </a:r>
            <a:r>
              <a:rPr lang="de-DE" dirty="0" smtClean="0"/>
              <a:t>PO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Polyvalenter Bachelor, Sport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/>
            </a:r>
            <a:br>
              <a:rPr lang="de-DE" dirty="0" smtClean="0"/>
            </a:b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01.06.2015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Strukturierungsleitlinien</a:t>
            </a: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752"/>
            <a:ext cx="6911975" cy="196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34106"/>
            <a:ext cx="6918325" cy="270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76982" y="3034581"/>
            <a:ext cx="4320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smtClean="0"/>
              <a:t>.</a:t>
            </a:r>
          </a:p>
          <a:p>
            <a:r>
              <a:rPr lang="de-DE" sz="900" b="1" dirty="0" smtClean="0"/>
              <a:t>.</a:t>
            </a:r>
          </a:p>
          <a:p>
            <a:r>
              <a:rPr lang="de-DE" sz="9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047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181" y="188640"/>
            <a:ext cx="7056437" cy="720725"/>
          </a:xfrm>
        </p:spPr>
        <p:txBody>
          <a:bodyPr>
            <a:normAutofit fontScale="90000"/>
          </a:bodyPr>
          <a:lstStyle/>
          <a:p>
            <a:r>
              <a:rPr lang="de-DE" dirty="0"/>
              <a:t>Modulteile mit </a:t>
            </a:r>
            <a:r>
              <a:rPr lang="de-DE" dirty="0" smtClean="0"/>
              <a:t>Veranstaltungsgruppe (VG)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und zugehöriger Prüfungs- oder Studienleistung </a:t>
            </a:r>
            <a:r>
              <a:rPr lang="de-DE" dirty="0" smtClean="0"/>
              <a:t>II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01.06.2015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Strukturierungsleitlinien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86180" y="4869160"/>
            <a:ext cx="8046259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700" dirty="0"/>
              <a:t>Alle Veranstaltungen </a:t>
            </a:r>
            <a:r>
              <a:rPr lang="de-DE" sz="1700" dirty="0" smtClean="0"/>
              <a:t>werden </a:t>
            </a:r>
            <a:r>
              <a:rPr lang="de-DE" sz="1700" dirty="0"/>
              <a:t>der </a:t>
            </a:r>
            <a:r>
              <a:rPr lang="de-DE" sz="1700" dirty="0" smtClean="0"/>
              <a:t>Veranstaltungsgruppe (VG)     zugeordnet und diese der Prüfungsleistung (PL)   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700" dirty="0" smtClean="0"/>
              <a:t>Für die Prüfungsanmeldung werden pro PL und Veranstaltung aus der Veranstaltungsgruppe ein Planelement (mit Titel, evtl. Datum, Prüfer) benötigt.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700" dirty="0" smtClean="0"/>
              <a:t>Dies soll </a:t>
            </a:r>
            <a:r>
              <a:rPr lang="de-DE" sz="1700" dirty="0"/>
              <a:t>künftig </a:t>
            </a:r>
            <a:r>
              <a:rPr lang="de-DE" sz="1700" dirty="0" smtClean="0"/>
              <a:t>automatisiert abgewickelt werden (Kopplung).</a:t>
            </a:r>
            <a:r>
              <a:rPr lang="de-DE" sz="1600" dirty="0"/>
              <a:t/>
            </a:r>
            <a:br>
              <a:rPr lang="de-DE" sz="1600" dirty="0"/>
            </a:br>
            <a:endParaRPr lang="de-DE" sz="1600" dirty="0"/>
          </a:p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873" y="4941168"/>
            <a:ext cx="233391" cy="21005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19" y="1412776"/>
            <a:ext cx="68675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83" y="5176117"/>
            <a:ext cx="2190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43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7056437" cy="720725"/>
          </a:xfrm>
        </p:spPr>
        <p:txBody>
          <a:bodyPr>
            <a:normAutofit fontScale="90000"/>
          </a:bodyPr>
          <a:lstStyle/>
          <a:p>
            <a:r>
              <a:rPr lang="de-DE" dirty="0"/>
              <a:t>Wann sind </a:t>
            </a:r>
            <a:r>
              <a:rPr lang="de-DE" dirty="0" smtClean="0"/>
              <a:t>Prüfungsordnungselemente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/>
              <a:t>M, MT, VG, LV, PL, SL) unterschiedlich?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340768"/>
            <a:ext cx="7704087" cy="5112567"/>
          </a:xfrm>
        </p:spPr>
        <p:txBody>
          <a:bodyPr/>
          <a:lstStyle/>
          <a:p>
            <a:r>
              <a:rPr lang="de-DE" sz="2000" b="1" dirty="0" smtClean="0"/>
              <a:t>Prüfungsordnungselemente sind neu anzulegen, wenn 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- unterschiedliche Titel </a:t>
            </a:r>
            <a:r>
              <a:rPr lang="de-DE" sz="2000" dirty="0"/>
              <a:t>trotz identischen </a:t>
            </a:r>
            <a:r>
              <a:rPr lang="de-DE" sz="2000" dirty="0" smtClean="0"/>
              <a:t>Inhalts existieren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- unterschiedliche Regeln erforderlich sind</a:t>
            </a:r>
            <a:r>
              <a:rPr lang="de-DE" sz="2000" dirty="0"/>
              <a:t/>
            </a:r>
            <a:br>
              <a:rPr lang="de-DE" sz="2000" dirty="0"/>
            </a:br>
            <a:endParaRPr lang="de-DE" sz="2000" i="1" dirty="0"/>
          </a:p>
          <a:p>
            <a:r>
              <a:rPr lang="de-DE" sz="2000" b="1" dirty="0"/>
              <a:t>Mehrfach zu nutzende </a:t>
            </a:r>
            <a:r>
              <a:rPr lang="de-DE" sz="2000" b="1" dirty="0" smtClean="0"/>
              <a:t>Prüfungsordnungselemente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- identische Veranstaltungen, die in unterschiedlichen Modul-</a:t>
            </a:r>
            <a:br>
              <a:rPr lang="de-DE" sz="2000" dirty="0" smtClean="0"/>
            </a:br>
            <a:r>
              <a:rPr lang="de-DE" sz="2000" dirty="0" smtClean="0"/>
              <a:t>  teilen genutzt werden können</a:t>
            </a:r>
            <a:br>
              <a:rPr lang="de-DE" sz="2000" dirty="0" smtClean="0"/>
            </a:br>
            <a:r>
              <a:rPr lang="de-DE" sz="2000" dirty="0" smtClean="0"/>
              <a:t>- identische Module mit Mehrfachverwendung</a:t>
            </a:r>
            <a:br>
              <a:rPr lang="de-DE" sz="2000" dirty="0" smtClean="0"/>
            </a:br>
            <a:r>
              <a:rPr lang="de-DE" sz="2000" dirty="0" smtClean="0"/>
              <a:t>   </a:t>
            </a:r>
          </a:p>
          <a:p>
            <a:r>
              <a:rPr lang="de-DE" sz="2000" dirty="0" smtClean="0"/>
              <a:t>Zusatzinfo: abweichende ECTS oder empf. FS können auch  über die Zuordnung zum Elternelement gesteuert werden. Hier-durch wird eine Mehrfachverwendung möglich</a:t>
            </a:r>
          </a:p>
          <a:p>
            <a:endParaRPr lang="de-DE" sz="2000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01.06.2015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Strukturierungsleitlinien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39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500" dirty="0"/>
              <a:t>Optionsbereich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Option Lehramt Gymnasium</a:t>
            </a:r>
            <a:br>
              <a:rPr lang="de-DE" sz="2000" dirty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/>
            </a:r>
            <a:br>
              <a:rPr lang="de-DE" sz="2000" dirty="0"/>
            </a:br>
            <a:endParaRPr lang="de-DE" sz="2000" dirty="0"/>
          </a:p>
          <a:p>
            <a:r>
              <a:rPr lang="de-DE" sz="2000" dirty="0"/>
              <a:t>Option Individuelle Schwerpunktsetzung </a:t>
            </a:r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Bitte melden Sie Ihre Inhalte an cm@rz.uni-freiburg.de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/>
            </a:r>
            <a:br>
              <a:rPr lang="de-DE" sz="2000" dirty="0"/>
            </a:b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01.06.2015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Strukturierungsleitlinien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63817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55" y="4509120"/>
            <a:ext cx="61531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55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500" dirty="0"/>
              <a:t>Aufgaben und  Zuständigkeiten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268761"/>
            <a:ext cx="7704137" cy="4966940"/>
          </a:xfrm>
        </p:spPr>
        <p:txBody>
          <a:bodyPr/>
          <a:lstStyle/>
          <a:p>
            <a:r>
              <a:rPr lang="de-DE" sz="2000" b="1" dirty="0" err="1" smtClean="0"/>
              <a:t>Studiengangskoordination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- Struktur </a:t>
            </a:r>
            <a:r>
              <a:rPr lang="de-DE" sz="2000" dirty="0"/>
              <a:t>der Module, Modulteile, Veranstaltungsgruppen und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  Lehrveranstaltungen </a:t>
            </a:r>
            <a:r>
              <a:rPr lang="de-DE" sz="2000" dirty="0"/>
              <a:t>einhängen bzw. neu </a:t>
            </a:r>
            <a:r>
              <a:rPr lang="de-DE" sz="2000" dirty="0" smtClean="0"/>
              <a:t>anlegen</a:t>
            </a:r>
            <a:br>
              <a:rPr lang="de-DE" sz="2000" dirty="0" smtClean="0"/>
            </a:br>
            <a:r>
              <a:rPr lang="de-DE" sz="2000" dirty="0" smtClean="0"/>
              <a:t>- SL und PL anlegen 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- Module </a:t>
            </a:r>
            <a:r>
              <a:rPr lang="de-DE" sz="2000" dirty="0"/>
              <a:t>der </a:t>
            </a:r>
            <a:r>
              <a:rPr lang="de-DE" sz="2000" dirty="0" smtClean="0"/>
              <a:t>Fachdidaktik anlegen und an das CM-Team melden</a:t>
            </a:r>
            <a:br>
              <a:rPr lang="de-DE" sz="2000" dirty="0" smtClean="0"/>
            </a:br>
            <a:endParaRPr lang="de-DE" sz="2000" dirty="0" smtClean="0"/>
          </a:p>
          <a:p>
            <a:r>
              <a:rPr lang="de-DE" sz="2000" b="1" dirty="0" smtClean="0"/>
              <a:t>Zieltermin für die Fertigstellung der Struktur: </a:t>
            </a:r>
            <a:r>
              <a:rPr lang="de-DE" sz="2000" b="1" dirty="0" smtClean="0"/>
              <a:t>01.07.2015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1100" dirty="0"/>
              <a:t>Doku im Wiki </a:t>
            </a:r>
            <a:r>
              <a:rPr lang="de-DE" sz="1100" dirty="0" smtClean="0"/>
              <a:t>https</a:t>
            </a:r>
            <a:r>
              <a:rPr lang="de-DE" sz="1100" dirty="0"/>
              <a:t>://</a:t>
            </a:r>
            <a:r>
              <a:rPr lang="de-DE" sz="1100" dirty="0" smtClean="0"/>
              <a:t>wiki.uni-freiburg.de/campusmanagement/doku.php?id=hisinone:bearbeiten:exa:lehramt201</a:t>
            </a:r>
            <a:r>
              <a:rPr lang="de-DE" sz="1600" b="1" dirty="0" smtClean="0"/>
              <a:t/>
            </a:r>
            <a:br>
              <a:rPr lang="de-DE" sz="1600" b="1" dirty="0" smtClean="0"/>
            </a:br>
            <a:endParaRPr lang="de-DE" sz="1600" b="1" dirty="0"/>
          </a:p>
          <a:p>
            <a:r>
              <a:rPr lang="de-DE" sz="2000" b="1" dirty="0" smtClean="0"/>
              <a:t>Inhalte für Wahlpflichtmodule bzw. Orientierungspraktikum bedürfen noch einer konzeptionellen Klärung</a:t>
            </a:r>
          </a:p>
          <a:p>
            <a:endParaRPr lang="de-DE" sz="2000" b="1" dirty="0" smtClean="0"/>
          </a:p>
          <a:p>
            <a:r>
              <a:rPr lang="de-DE" sz="2000" b="1" dirty="0" smtClean="0"/>
              <a:t>CM-Team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- </a:t>
            </a:r>
            <a:r>
              <a:rPr lang="de-DE" sz="2000" dirty="0"/>
              <a:t>Planzuordnungen </a:t>
            </a:r>
            <a:r>
              <a:rPr lang="de-DE" sz="2000" dirty="0" smtClean="0"/>
              <a:t>der VG zu </a:t>
            </a:r>
            <a:r>
              <a:rPr lang="de-DE" sz="2000" dirty="0"/>
              <a:t>PL/SL </a:t>
            </a:r>
            <a:r>
              <a:rPr lang="de-DE" sz="2000" dirty="0" smtClean="0"/>
              <a:t>anlegen</a:t>
            </a:r>
            <a:br>
              <a:rPr lang="de-DE" sz="2000" dirty="0" smtClean="0"/>
            </a:br>
            <a:r>
              <a:rPr lang="de-DE" sz="2000" dirty="0" smtClean="0"/>
              <a:t>- </a:t>
            </a:r>
            <a:r>
              <a:rPr lang="de-DE" sz="2000" dirty="0"/>
              <a:t>Optionsbereiche </a:t>
            </a:r>
            <a:r>
              <a:rPr lang="de-DE" sz="2000" dirty="0" smtClean="0"/>
              <a:t>nach Meldung </a:t>
            </a:r>
            <a:r>
              <a:rPr lang="de-DE" sz="2000" dirty="0" smtClean="0"/>
              <a:t>ergänzen</a:t>
            </a:r>
            <a:br>
              <a:rPr lang="de-DE" sz="2000" dirty="0" smtClean="0"/>
            </a:br>
            <a:r>
              <a:rPr lang="de-DE" sz="2000" dirty="0" smtClean="0"/>
              <a:t>- </a:t>
            </a:r>
            <a:r>
              <a:rPr lang="de-DE" sz="2000" b="1" dirty="0" smtClean="0"/>
              <a:t>offener Punkt: </a:t>
            </a:r>
            <a:r>
              <a:rPr lang="de-DE" sz="2000" dirty="0" smtClean="0"/>
              <a:t>Abgrenzung Prüfungsanmeldung in POS/H1    </a:t>
            </a:r>
          </a:p>
          <a:p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01.06.2015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Strukturierungsleitlinien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45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Folie 1&quot;/&gt;&lt;property id=&quot;20307&quot; value=&quot;256&quot;/&gt;&lt;/object&gt;&lt;object type=&quot;3&quot; unique_id=&quot;10005&quot;&gt;&lt;property id=&quot;20148&quot; value=&quot;5&quot;/&gt;&lt;property id=&quot;20300&quot; value=&quot;Folie 2 - &amp;quot;Testfolie&amp;quot;&quot;/&gt;&lt;property id=&quot;20307&quot; value=&quot;257&quot;/&gt;&lt;/object&gt;&lt;/object&gt;&lt;/object&gt;&lt;/database&gt;"/>
</p:tagLst>
</file>

<file path=ppt/theme/theme1.xml><?xml version="1.0" encoding="utf-8"?>
<a:theme xmlns:a="http://schemas.openxmlformats.org/drawingml/2006/main" name="Uni_Praesentation_E1_RGB-modified-TM">
  <a:themeElements>
    <a:clrScheme name="Thomas Mann UNI Freiburg">
      <a:dk1>
        <a:srgbClr val="000000"/>
      </a:dk1>
      <a:lt1>
        <a:srgbClr val="FFFFFF"/>
      </a:lt1>
      <a:dk2>
        <a:srgbClr val="004A99"/>
      </a:dk2>
      <a:lt2>
        <a:srgbClr val="C9CAC8"/>
      </a:lt2>
      <a:accent1>
        <a:srgbClr val="A7C1E3"/>
      </a:accent1>
      <a:accent2>
        <a:srgbClr val="004A99"/>
      </a:accent2>
      <a:accent3>
        <a:srgbClr val="D5D6D2"/>
      </a:accent3>
      <a:accent4>
        <a:srgbClr val="C1002A"/>
      </a:accent4>
      <a:accent5>
        <a:srgbClr val="EFBD47"/>
      </a:accent5>
      <a:accent6>
        <a:srgbClr val="747678"/>
      </a:accent6>
      <a:hlink>
        <a:srgbClr val="004A99"/>
      </a:hlink>
      <a:folHlink>
        <a:srgbClr val="2A6EBB"/>
      </a:folHlink>
    </a:clrScheme>
    <a:fontScheme name="Uni_Praesentation_E1_RGB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UNI Freiburg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CC"/>
        </a:accent1>
        <a:accent2>
          <a:srgbClr val="004A99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428A"/>
        </a:accent6>
        <a:hlink>
          <a:srgbClr val="5781BD"/>
        </a:hlink>
        <a:folHlink>
          <a:srgbClr val="C100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 Freiburg modified Thomas Mann">
        <a:dk1>
          <a:srgbClr val="000000"/>
        </a:dk1>
        <a:lt1>
          <a:srgbClr val="FFFFFF"/>
        </a:lt1>
        <a:dk2>
          <a:srgbClr val="004A99"/>
        </a:dk2>
        <a:lt2>
          <a:srgbClr val="C9CAC8"/>
        </a:lt2>
        <a:accent1>
          <a:srgbClr val="A7C1E3"/>
        </a:accent1>
        <a:accent2>
          <a:srgbClr val="004A99"/>
        </a:accent2>
        <a:accent3>
          <a:srgbClr val="D5D6D2"/>
        </a:accent3>
        <a:accent4>
          <a:srgbClr val="C1002A"/>
        </a:accent4>
        <a:accent5>
          <a:srgbClr val="EFBD47"/>
        </a:accent5>
        <a:accent6>
          <a:srgbClr val="747678"/>
        </a:accent6>
        <a:hlink>
          <a:srgbClr val="004A99"/>
        </a:hlink>
        <a:folHlink>
          <a:srgbClr val="2A6E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Uni_Praesentation_E1_RGB-modified-TM</Template>
  <TotalTime>0</TotalTime>
  <Words>207</Words>
  <Application>Microsoft Office PowerPoint</Application>
  <PresentationFormat>Bildschirmpräsentation (4:3)</PresentationFormat>
  <Paragraphs>82</Paragraphs>
  <Slides>10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Uni_Praesentation_E1_RGB-modified-TM</vt:lpstr>
      <vt:lpstr>HISinOne Strukturierungsleitlinien polyvalenter 2 HF-Bachelor</vt:lpstr>
      <vt:lpstr>Inhalt</vt:lpstr>
      <vt:lpstr>Neuerungen im Polyvalenten 2 Hauptfächer Bachelor</vt:lpstr>
      <vt:lpstr>Beispiel PO  Deutsche Polyvalenter Bachelor</vt:lpstr>
      <vt:lpstr>Beispiel PO  Polyvalenter Bachelor, Sport</vt:lpstr>
      <vt:lpstr>Modulteile mit Veranstaltungsgruppe (VG) und zugehöriger Prüfungs- oder Studienleistung II</vt:lpstr>
      <vt:lpstr>Wann sind Prüfungsordnungselemente  (M, MT, VG, LV, PL, SL) unterschiedlich? </vt:lpstr>
      <vt:lpstr>Optionsbereich</vt:lpstr>
      <vt:lpstr>Aufgaben und  Zuständigkeiten</vt:lpstr>
      <vt:lpstr>Fragen und Anregungen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Zeitpläne - Einführung HISinOne Universität Freiburg</dc:title>
  <dc:creator>Dr. Thomas M. Mann</dc:creator>
  <cp:lastModifiedBy>Ebner, Lydia</cp:lastModifiedBy>
  <cp:revision>597</cp:revision>
  <cp:lastPrinted>2015-06-01T07:34:15Z</cp:lastPrinted>
  <dcterms:created xsi:type="dcterms:W3CDTF">2012-04-04T06:50:06Z</dcterms:created>
  <dcterms:modified xsi:type="dcterms:W3CDTF">2015-06-03T11:26:20Z</dcterms:modified>
</cp:coreProperties>
</file>