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2" r:id="rId4"/>
    <p:sldId id="258" r:id="rId5"/>
    <p:sldId id="264" r:id="rId6"/>
    <p:sldId id="265" r:id="rId7"/>
    <p:sldId id="266" r:id="rId8"/>
    <p:sldId id="271" r:id="rId9"/>
    <p:sldId id="283" r:id="rId10"/>
    <p:sldId id="267" r:id="rId11"/>
    <p:sldId id="268" r:id="rId12"/>
    <p:sldId id="287" r:id="rId13"/>
    <p:sldId id="269" r:id="rId14"/>
    <p:sldId id="284" r:id="rId15"/>
    <p:sldId id="272" r:id="rId16"/>
    <p:sldId id="274" r:id="rId17"/>
    <p:sldId id="276" r:id="rId18"/>
    <p:sldId id="277" r:id="rId19"/>
    <p:sldId id="291" r:id="rId20"/>
    <p:sldId id="285" r:id="rId21"/>
    <p:sldId id="279" r:id="rId22"/>
    <p:sldId id="289" r:id="rId23"/>
    <p:sldId id="280" r:id="rId24"/>
    <p:sldId id="281" r:id="rId25"/>
    <p:sldId id="282" r:id="rId26"/>
    <p:sldId id="292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C6873-4961-413D-992A-0A925AC6009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CCE1EB6-715F-4E09-9753-7741A8C7650A}">
      <dgm:prSet phldrT="[Text]"/>
      <dgm:spPr/>
      <dgm:t>
        <a:bodyPr/>
        <a:lstStyle/>
        <a:p>
          <a:r>
            <a:rPr lang="de-DE" dirty="0" smtClean="0"/>
            <a:t>Tiefs über </a:t>
          </a:r>
          <a:r>
            <a:rPr lang="de-DE" dirty="0" err="1" smtClean="0"/>
            <a:t>Weddellsee</a:t>
          </a:r>
          <a:endParaRPr lang="de-DE" dirty="0"/>
        </a:p>
      </dgm:t>
    </dgm:pt>
    <dgm:pt modelId="{4FD624B1-FDE9-4C1E-98E4-FBEF5802D3C0}" type="parTrans" cxnId="{C7A075EF-B0ED-4659-A5FB-DAA7EC5943E6}">
      <dgm:prSet/>
      <dgm:spPr/>
      <dgm:t>
        <a:bodyPr/>
        <a:lstStyle/>
        <a:p>
          <a:endParaRPr lang="de-DE"/>
        </a:p>
      </dgm:t>
    </dgm:pt>
    <dgm:pt modelId="{5B953902-3073-4EC4-BAD5-388E0CF0ED12}" type="sibTrans" cxnId="{C7A075EF-B0ED-4659-A5FB-DAA7EC5943E6}">
      <dgm:prSet/>
      <dgm:spPr/>
      <dgm:t>
        <a:bodyPr/>
        <a:lstStyle/>
        <a:p>
          <a:endParaRPr lang="de-DE"/>
        </a:p>
      </dgm:t>
    </dgm:pt>
    <dgm:pt modelId="{2A40E204-4DA7-452B-9B5B-243E0C2A8261}">
      <dgm:prSet phldrT="[Text]"/>
      <dgm:spPr/>
      <dgm:t>
        <a:bodyPr/>
        <a:lstStyle/>
        <a:p>
          <a:r>
            <a:rPr lang="de-DE" dirty="0" smtClean="0"/>
            <a:t>Tiefs</a:t>
          </a:r>
          <a:r>
            <a:rPr lang="de-DE" baseline="0" dirty="0" smtClean="0"/>
            <a:t> über Bellingshausensee</a:t>
          </a:r>
          <a:endParaRPr lang="de-DE" dirty="0"/>
        </a:p>
      </dgm:t>
    </dgm:pt>
    <dgm:pt modelId="{F07B595A-840A-43D1-A26A-27ABD09487C4}" type="parTrans" cxnId="{C2CDBCF7-2009-4E64-A001-EDE818A66E86}">
      <dgm:prSet/>
      <dgm:spPr/>
      <dgm:t>
        <a:bodyPr/>
        <a:lstStyle/>
        <a:p>
          <a:endParaRPr lang="de-DE"/>
        </a:p>
      </dgm:t>
    </dgm:pt>
    <dgm:pt modelId="{A3BD3285-36C9-4A77-95D0-FE64E1C47643}" type="sibTrans" cxnId="{C2CDBCF7-2009-4E64-A001-EDE818A66E86}">
      <dgm:prSet/>
      <dgm:spPr/>
      <dgm:t>
        <a:bodyPr/>
        <a:lstStyle/>
        <a:p>
          <a:endParaRPr lang="de-DE"/>
        </a:p>
      </dgm:t>
    </dgm:pt>
    <dgm:pt modelId="{9E8DDF92-F71F-4874-AFEE-4258EAB025A1}">
      <dgm:prSet phldrT="[Text]"/>
      <dgm:spPr/>
      <dgm:t>
        <a:bodyPr/>
        <a:lstStyle/>
        <a:p>
          <a:r>
            <a:rPr lang="de-DE" dirty="0" smtClean="0"/>
            <a:t>Ablation</a:t>
          </a:r>
          <a:endParaRPr lang="de-DE" dirty="0"/>
        </a:p>
      </dgm:t>
    </dgm:pt>
    <dgm:pt modelId="{39ADA306-EFC5-4136-B7A8-DCBEB55FF8EE}" type="parTrans" cxnId="{E1B5446A-47E6-48D6-8AF9-D113D7A3F9C9}">
      <dgm:prSet/>
      <dgm:spPr/>
      <dgm:t>
        <a:bodyPr/>
        <a:lstStyle/>
        <a:p>
          <a:endParaRPr lang="de-DE"/>
        </a:p>
      </dgm:t>
    </dgm:pt>
    <dgm:pt modelId="{4F1ED621-0893-4B75-8D1E-87650A012DC3}" type="sibTrans" cxnId="{E1B5446A-47E6-48D6-8AF9-D113D7A3F9C9}">
      <dgm:prSet/>
      <dgm:spPr/>
      <dgm:t>
        <a:bodyPr/>
        <a:lstStyle/>
        <a:p>
          <a:endParaRPr lang="de-DE"/>
        </a:p>
      </dgm:t>
    </dgm:pt>
    <dgm:pt modelId="{85CEC10C-6CE9-41E1-AAA9-784F3E506DBD}" type="pres">
      <dgm:prSet presAssocID="{383C6873-4961-413D-992A-0A925AC60095}" presName="compositeShape" presStyleCnt="0">
        <dgm:presLayoutVars>
          <dgm:dir/>
          <dgm:resizeHandles/>
        </dgm:presLayoutVars>
      </dgm:prSet>
      <dgm:spPr/>
    </dgm:pt>
    <dgm:pt modelId="{936D8AC6-BE8A-4C28-8163-93E2326C4DA7}" type="pres">
      <dgm:prSet presAssocID="{383C6873-4961-413D-992A-0A925AC60095}" presName="pyramid" presStyleLbl="node1" presStyleIdx="0" presStyleCnt="1" custLinFactNeighborX="4997" custLinFactNeighborY="632"/>
      <dgm:spPr>
        <a:prstGeom prst="flowChartExtract">
          <a:avLst/>
        </a:prstGeom>
      </dgm:spPr>
    </dgm:pt>
    <dgm:pt modelId="{13F0D953-577D-4103-A9C7-D5C34EFC81ED}" type="pres">
      <dgm:prSet presAssocID="{383C6873-4961-413D-992A-0A925AC60095}" presName="theList" presStyleCnt="0"/>
      <dgm:spPr/>
    </dgm:pt>
    <dgm:pt modelId="{BAA373D3-4D93-429F-AE11-06E908FEB8EB}" type="pres">
      <dgm:prSet presAssocID="{DCCE1EB6-715F-4E09-9753-7741A8C7650A}" presName="aNode" presStyleLbl="fgAcc1" presStyleIdx="0" presStyleCnt="3" custLinFactY="-20581" custLinFactNeighborX="40911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A39DD-9C14-4A6E-8AED-0757FC459621}" type="pres">
      <dgm:prSet presAssocID="{DCCE1EB6-715F-4E09-9753-7741A8C7650A}" presName="aSpace" presStyleCnt="0"/>
      <dgm:spPr/>
    </dgm:pt>
    <dgm:pt modelId="{B3961506-1C13-439B-B8C7-6780392DFB1A}" type="pres">
      <dgm:prSet presAssocID="{2A40E204-4DA7-452B-9B5B-243E0C2A8261}" presName="aNode" presStyleLbl="fgAcc1" presStyleIdx="1" presStyleCnt="3" custLinFactX="-20637" custLinFactY="-120581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42E6F2-BC50-4BF6-BF69-A82C47F5D68D}" type="pres">
      <dgm:prSet presAssocID="{2A40E204-4DA7-452B-9B5B-243E0C2A8261}" presName="aSpace" presStyleCnt="0"/>
      <dgm:spPr/>
    </dgm:pt>
    <dgm:pt modelId="{5D387A16-CFD4-47D9-A845-549494140742}" type="pres">
      <dgm:prSet presAssocID="{9E8DDF92-F71F-4874-AFEE-4258EAB025A1}" presName="aNode" presStyleLbl="fgAcc1" presStyleIdx="2" presStyleCnt="3" custLinFactY="38588" custLinFactNeighborX="-42311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AB6D88-7142-4628-ABDD-29DF86E403EA}" type="pres">
      <dgm:prSet presAssocID="{9E8DDF92-F71F-4874-AFEE-4258EAB025A1}" presName="aSpace" presStyleCnt="0"/>
      <dgm:spPr/>
    </dgm:pt>
  </dgm:ptLst>
  <dgm:cxnLst>
    <dgm:cxn modelId="{7DD93901-DC24-4443-AC86-3D9F5ACBEA0D}" type="presOf" srcId="{2A40E204-4DA7-452B-9B5B-243E0C2A8261}" destId="{B3961506-1C13-439B-B8C7-6780392DFB1A}" srcOrd="0" destOrd="0" presId="urn:microsoft.com/office/officeart/2005/8/layout/pyramid2"/>
    <dgm:cxn modelId="{C2CDBCF7-2009-4E64-A001-EDE818A66E86}" srcId="{383C6873-4961-413D-992A-0A925AC60095}" destId="{2A40E204-4DA7-452B-9B5B-243E0C2A8261}" srcOrd="1" destOrd="0" parTransId="{F07B595A-840A-43D1-A26A-27ABD09487C4}" sibTransId="{A3BD3285-36C9-4A77-95D0-FE64E1C47643}"/>
    <dgm:cxn modelId="{CB679BC1-1341-467E-9AD9-A2F223A7045F}" type="presOf" srcId="{383C6873-4961-413D-992A-0A925AC60095}" destId="{85CEC10C-6CE9-41E1-AAA9-784F3E506DBD}" srcOrd="0" destOrd="0" presId="urn:microsoft.com/office/officeart/2005/8/layout/pyramid2"/>
    <dgm:cxn modelId="{E1B5446A-47E6-48D6-8AF9-D113D7A3F9C9}" srcId="{383C6873-4961-413D-992A-0A925AC60095}" destId="{9E8DDF92-F71F-4874-AFEE-4258EAB025A1}" srcOrd="2" destOrd="0" parTransId="{39ADA306-EFC5-4136-B7A8-DCBEB55FF8EE}" sibTransId="{4F1ED621-0893-4B75-8D1E-87650A012DC3}"/>
    <dgm:cxn modelId="{2BB8D915-BC98-42D6-9A2A-1541CAC39D49}" type="presOf" srcId="{DCCE1EB6-715F-4E09-9753-7741A8C7650A}" destId="{BAA373D3-4D93-429F-AE11-06E908FEB8EB}" srcOrd="0" destOrd="0" presId="urn:microsoft.com/office/officeart/2005/8/layout/pyramid2"/>
    <dgm:cxn modelId="{54FB8A89-E195-46C1-ACF3-E86756ECAA8B}" type="presOf" srcId="{9E8DDF92-F71F-4874-AFEE-4258EAB025A1}" destId="{5D387A16-CFD4-47D9-A845-549494140742}" srcOrd="0" destOrd="0" presId="urn:microsoft.com/office/officeart/2005/8/layout/pyramid2"/>
    <dgm:cxn modelId="{C7A075EF-B0ED-4659-A5FB-DAA7EC5943E6}" srcId="{383C6873-4961-413D-992A-0A925AC60095}" destId="{DCCE1EB6-715F-4E09-9753-7741A8C7650A}" srcOrd="0" destOrd="0" parTransId="{4FD624B1-FDE9-4C1E-98E4-FBEF5802D3C0}" sibTransId="{5B953902-3073-4EC4-BAD5-388E0CF0ED12}"/>
    <dgm:cxn modelId="{E5A217F0-E8A2-44A1-B8F5-816B60A3C799}" type="presParOf" srcId="{85CEC10C-6CE9-41E1-AAA9-784F3E506DBD}" destId="{936D8AC6-BE8A-4C28-8163-93E2326C4DA7}" srcOrd="0" destOrd="0" presId="urn:microsoft.com/office/officeart/2005/8/layout/pyramid2"/>
    <dgm:cxn modelId="{477F1A3A-7BDE-46F6-8484-0AC0E00F52A1}" type="presParOf" srcId="{85CEC10C-6CE9-41E1-AAA9-784F3E506DBD}" destId="{13F0D953-577D-4103-A9C7-D5C34EFC81ED}" srcOrd="1" destOrd="0" presId="urn:microsoft.com/office/officeart/2005/8/layout/pyramid2"/>
    <dgm:cxn modelId="{1680F5C1-7E7A-4452-904D-7F67BD82AF39}" type="presParOf" srcId="{13F0D953-577D-4103-A9C7-D5C34EFC81ED}" destId="{BAA373D3-4D93-429F-AE11-06E908FEB8EB}" srcOrd="0" destOrd="0" presId="urn:microsoft.com/office/officeart/2005/8/layout/pyramid2"/>
    <dgm:cxn modelId="{C47EF16A-B8B9-4EBB-8E40-74DE58FB1067}" type="presParOf" srcId="{13F0D953-577D-4103-A9C7-D5C34EFC81ED}" destId="{672A39DD-9C14-4A6E-8AED-0757FC459621}" srcOrd="1" destOrd="0" presId="urn:microsoft.com/office/officeart/2005/8/layout/pyramid2"/>
    <dgm:cxn modelId="{2A94C803-04B6-44B9-9468-E80A0342E686}" type="presParOf" srcId="{13F0D953-577D-4103-A9C7-D5C34EFC81ED}" destId="{B3961506-1C13-439B-B8C7-6780392DFB1A}" srcOrd="2" destOrd="0" presId="urn:microsoft.com/office/officeart/2005/8/layout/pyramid2"/>
    <dgm:cxn modelId="{3039E7C7-3CEB-4C66-9D54-12C57CA1E5C5}" type="presParOf" srcId="{13F0D953-577D-4103-A9C7-D5C34EFC81ED}" destId="{FA42E6F2-BC50-4BF6-BF69-A82C47F5D68D}" srcOrd="3" destOrd="0" presId="urn:microsoft.com/office/officeart/2005/8/layout/pyramid2"/>
    <dgm:cxn modelId="{E76F5C12-EFB9-4103-8224-A6B6EDC4037B}" type="presParOf" srcId="{13F0D953-577D-4103-A9C7-D5C34EFC81ED}" destId="{5D387A16-CFD4-47D9-A845-549494140742}" srcOrd="4" destOrd="0" presId="urn:microsoft.com/office/officeart/2005/8/layout/pyramid2"/>
    <dgm:cxn modelId="{B2A8F34B-A42B-49A4-9C1C-E0D8DD55A9BD}" type="presParOf" srcId="{13F0D953-577D-4103-A9C7-D5C34EFC81ED}" destId="{D3AB6D88-7142-4628-ABDD-29DF86E403E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D8AC6-BE8A-4C28-8163-93E2326C4DA7}">
      <dsp:nvSpPr>
        <dsp:cNvPr id="0" name=""/>
        <dsp:cNvSpPr/>
      </dsp:nvSpPr>
      <dsp:spPr>
        <a:xfrm>
          <a:off x="1738533" y="0"/>
          <a:ext cx="4525963" cy="4525963"/>
        </a:xfrm>
        <a:prstGeom prst="flowChartExtra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373D3-4D93-429F-AE11-06E908FEB8EB}">
      <dsp:nvSpPr>
        <dsp:cNvPr id="0" name=""/>
        <dsp:cNvSpPr/>
      </dsp:nvSpPr>
      <dsp:spPr>
        <a:xfrm>
          <a:off x="4978903" y="100603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Tiefs über </a:t>
          </a:r>
          <a:r>
            <a:rPr lang="de-DE" sz="2500" kern="1200" dirty="0" err="1" smtClean="0"/>
            <a:t>Weddellsee</a:t>
          </a:r>
          <a:endParaRPr lang="de-DE" sz="2500" kern="1200" dirty="0"/>
        </a:p>
      </dsp:txBody>
      <dsp:txXfrm>
        <a:off x="4978903" y="100603"/>
        <a:ext cx="2941875" cy="1071380"/>
      </dsp:txXfrm>
    </dsp:sp>
    <dsp:sp modelId="{B3961506-1C13-439B-B8C7-6780392DFB1A}">
      <dsp:nvSpPr>
        <dsp:cNvPr id="0" name=""/>
        <dsp:cNvSpPr/>
      </dsp:nvSpPr>
      <dsp:spPr>
        <a:xfrm>
          <a:off x="226361" y="100603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Tiefs</a:t>
          </a:r>
          <a:r>
            <a:rPr lang="de-DE" sz="2500" kern="1200" baseline="0" dirty="0" smtClean="0"/>
            <a:t> über Bellingshausensee</a:t>
          </a:r>
          <a:endParaRPr lang="de-DE" sz="2500" kern="1200" dirty="0"/>
        </a:p>
      </dsp:txBody>
      <dsp:txXfrm>
        <a:off x="226361" y="100603"/>
        <a:ext cx="2941875" cy="1071380"/>
      </dsp:txXfrm>
    </dsp:sp>
    <dsp:sp modelId="{5D387A16-CFD4-47D9-A845-549494140742}">
      <dsp:nvSpPr>
        <dsp:cNvPr id="0" name=""/>
        <dsp:cNvSpPr/>
      </dsp:nvSpPr>
      <dsp:spPr>
        <a:xfrm>
          <a:off x="2530615" y="3412979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Ablation</a:t>
          </a:r>
          <a:endParaRPr lang="de-DE" sz="2500" kern="1200" dirty="0"/>
        </a:p>
      </dsp:txBody>
      <dsp:txXfrm>
        <a:off x="2530615" y="3412979"/>
        <a:ext cx="2941875" cy="107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180F9-0C19-4123-B6FA-549A60BCA583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06D6-44C0-471F-AB34-736B20904F3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Frage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Frage 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Bellingshausensee ( Temperatur)</a:t>
            </a:r>
            <a:r>
              <a:rPr lang="de-DE" baseline="0" dirty="0" smtClean="0"/>
              <a:t>  Fronten Nord und Mittelteil Wetterwirksam Zentren gen Süden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Barrierewinde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206D6-44C0-471F-AB34-736B20904F35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145A-B0FA-4CFC-8D4C-DB3C21E86EC7}" type="datetimeFigureOut">
              <a:rPr lang="de-DE" smtClean="0"/>
              <a:pPr/>
              <a:t>22.11.2011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0EFE-E49D-4CF8-B767-BD579E350C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Beschreibung der atmosphärischen Beeinflussung der Oberflächenenergiebilanz auf King George Island im </a:t>
            </a:r>
            <a:r>
              <a:rPr lang="de-DE" dirty="0" err="1" smtClean="0"/>
              <a:t>australen</a:t>
            </a:r>
            <a:r>
              <a:rPr lang="de-DE" dirty="0" smtClean="0"/>
              <a:t> Sommer 1997- 1998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/>
              <a:t>	</a:t>
            </a:r>
          </a:p>
          <a:p>
            <a:pPr algn="ctr">
              <a:buNone/>
            </a:pPr>
            <a:r>
              <a:rPr lang="de-DE" dirty="0" smtClean="0"/>
              <a:t>Vier als </a:t>
            </a:r>
            <a:r>
              <a:rPr lang="de-DE" dirty="0" err="1" smtClean="0"/>
              <a:t>charackteristisch</a:t>
            </a:r>
            <a:r>
              <a:rPr lang="de-DE" dirty="0" smtClean="0"/>
              <a:t> anzunehmende Witterungen wurden ausgewählt </a:t>
            </a:r>
          </a:p>
          <a:p>
            <a:pPr algn="ctr">
              <a:buNone/>
            </a:pPr>
            <a:r>
              <a:rPr lang="de-DE" dirty="0" smtClean="0"/>
              <a:t>und</a:t>
            </a:r>
          </a:p>
          <a:p>
            <a:pPr algn="ctr">
              <a:buNone/>
            </a:pPr>
            <a:r>
              <a:rPr lang="de-DE" dirty="0" smtClean="0"/>
              <a:t>anhand der Lokalisation der Druckzentren sowie der Massentransportrichtung</a:t>
            </a:r>
          </a:p>
          <a:p>
            <a:pPr algn="ctr">
              <a:buNone/>
            </a:pPr>
            <a:r>
              <a:rPr lang="de-DE" dirty="0" smtClean="0"/>
              <a:t>verifiziert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Verifikation via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/>
              <a:t>12h zeitlich aufgelöster</a:t>
            </a:r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AVHRR IR Composites, Oberflächendruckkarten, </a:t>
            </a:r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Windrichtungen an den AWS sowie</a:t>
            </a:r>
          </a:p>
          <a:p>
            <a:pPr algn="ctr">
              <a:buNone/>
            </a:pPr>
            <a:r>
              <a:rPr lang="de-DE" dirty="0" smtClean="0"/>
              <a:t> </a:t>
            </a:r>
          </a:p>
          <a:p>
            <a:pPr algn="ctr">
              <a:buNone/>
            </a:pPr>
            <a:r>
              <a:rPr lang="de-DE" dirty="0" smtClean="0"/>
              <a:t>Wetterballone einer nahegelegenen Station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/>
            <a:endParaRPr lang="de-DE" dirty="0" smtClean="0"/>
          </a:p>
          <a:p>
            <a:pPr marL="514350" indent="-514350" algn="ctr"/>
            <a:endParaRPr lang="de-DE" dirty="0" smtClean="0"/>
          </a:p>
          <a:p>
            <a:pPr marL="514350" indent="-514350" algn="ctr">
              <a:buNone/>
            </a:pPr>
            <a:r>
              <a:rPr lang="de-DE" dirty="0" smtClean="0"/>
              <a:t>Welche Wechselwirkungen könnten als </a:t>
            </a:r>
            <a:r>
              <a:rPr lang="de-DE" dirty="0" err="1" smtClean="0"/>
              <a:t>charackteristisch</a:t>
            </a:r>
            <a:r>
              <a:rPr lang="de-DE" dirty="0" smtClean="0"/>
              <a:t> für den </a:t>
            </a:r>
            <a:r>
              <a:rPr lang="de-DE" dirty="0" err="1" smtClean="0"/>
              <a:t>australen</a:t>
            </a:r>
            <a:r>
              <a:rPr lang="de-DE" dirty="0" smtClean="0"/>
              <a:t> Sommer auf King George Island angesehen werden?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Charackteristika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australer</a:t>
            </a:r>
            <a:r>
              <a:rPr lang="de-DE" dirty="0" smtClean="0"/>
              <a:t> Sommer King George Island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us 8"/>
          <p:cNvSpPr/>
          <p:nvPr/>
        </p:nvSpPr>
        <p:spPr>
          <a:xfrm>
            <a:off x="1115616" y="4221088"/>
            <a:ext cx="914400" cy="914400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>
            <a:off x="6732240" y="4293096"/>
            <a:ext cx="914400" cy="914400"/>
          </a:xfrm>
          <a:prstGeom prst="mathMin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123728" y="6165304"/>
            <a:ext cx="2752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Abb. 3: Wechselwirkungen (Eigener Entwurf)</a:t>
            </a:r>
            <a:endParaRPr lang="de-DE" sz="1100" dirty="0"/>
          </a:p>
        </p:txBody>
      </p:sp>
      <p:sp>
        <p:nvSpPr>
          <p:cNvPr id="7" name="Textfeld 6"/>
          <p:cNvSpPr txBox="1"/>
          <p:nvPr/>
        </p:nvSpPr>
        <p:spPr>
          <a:xfrm>
            <a:off x="723629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2996952"/>
            <a:ext cx="1152128" cy="84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Messung, Modellierung und Validierung der Oberflächenenergiebilanz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Lage der AWS auf King George Island</a:t>
            </a:r>
            <a:endParaRPr lang="de-DE" dirty="0"/>
          </a:p>
        </p:txBody>
      </p:sp>
      <p:pic>
        <p:nvPicPr>
          <p:cNvPr id="6" name="Inhaltsplatzhalter 5" descr="KING GEORG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9144000" cy="4896544"/>
          </a:xfrm>
        </p:spPr>
      </p:pic>
      <p:sp>
        <p:nvSpPr>
          <p:cNvPr id="4" name="Textfeld 3"/>
          <p:cNvSpPr txBox="1"/>
          <p:nvPr/>
        </p:nvSpPr>
        <p:spPr>
          <a:xfrm>
            <a:off x="0" y="6381328"/>
            <a:ext cx="3312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Abb. 4: Aufbau der AWS nach Vogt (selbst abgeändert)</a:t>
            </a:r>
            <a:endParaRPr lang="de-DE" sz="1100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1124744"/>
            <a:ext cx="710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AWS 1: 85m	AWS 2: 255m	AWS 3: 385m	AWS 3b: 619m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99592" y="4149080"/>
            <a:ext cx="37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chemeClr val="bg1"/>
                </a:solidFill>
              </a:rPr>
              <a:t>.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31640" y="3789040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>
                <a:solidFill>
                  <a:schemeClr val="bg1"/>
                </a:solidFill>
              </a:rPr>
              <a:t>.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95736" y="3645024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>
                <a:solidFill>
                  <a:schemeClr val="bg1"/>
                </a:solidFill>
              </a:rPr>
              <a:t>.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43808" y="3645024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>
                <a:solidFill>
                  <a:schemeClr val="bg1"/>
                </a:solidFill>
              </a:rPr>
              <a:t>.</a:t>
            </a:r>
            <a:endParaRPr lang="de-DE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Equipment I</a:t>
            </a:r>
            <a:br>
              <a:rPr lang="de-DE" dirty="0" smtClean="0"/>
            </a:br>
            <a:r>
              <a:rPr lang="de-DE" sz="1800" dirty="0" smtClean="0"/>
              <a:t>Komponenten der Energiebilanz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Vaisala</a:t>
            </a:r>
            <a:r>
              <a:rPr lang="de-DE" dirty="0" smtClean="0"/>
              <a:t>  HMP 35  Lufttemperatur und Feuchtesensor sowie Schalenanemometer für die Windgeschwindigkeit</a:t>
            </a:r>
          </a:p>
          <a:p>
            <a:r>
              <a:rPr lang="de-DE" dirty="0" smtClean="0"/>
              <a:t>Q 7 Strahlungsmesser erzeugt direkt Strahlungsbilanzwerte</a:t>
            </a:r>
          </a:p>
          <a:p>
            <a:r>
              <a:rPr lang="de-DE" dirty="0" err="1" smtClean="0"/>
              <a:t>Skype</a:t>
            </a:r>
            <a:r>
              <a:rPr lang="de-DE" dirty="0" smtClean="0"/>
              <a:t> SP 1110 liefert die Albedo (Pyranometer)</a:t>
            </a:r>
          </a:p>
          <a:p>
            <a:r>
              <a:rPr lang="de-DE" dirty="0" smtClean="0"/>
              <a:t>Zeitliche Auflösung: 10sec, 10Min und stündlich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Equipment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An </a:t>
            </a:r>
            <a:r>
              <a:rPr lang="de-DE" dirty="0" err="1" smtClean="0"/>
              <a:t>alllen</a:t>
            </a:r>
            <a:r>
              <a:rPr lang="de-DE" dirty="0" smtClean="0"/>
              <a:t> AWS lieferten Ablationsstangen die entsprechenden Werte</a:t>
            </a:r>
          </a:p>
          <a:p>
            <a:r>
              <a:rPr lang="de-DE" dirty="0" smtClean="0"/>
              <a:t>AWS 1 wurde zudem mit einem </a:t>
            </a:r>
            <a:r>
              <a:rPr lang="de-DE" dirty="0" err="1" smtClean="0"/>
              <a:t>Schneetiefesensor</a:t>
            </a:r>
            <a:r>
              <a:rPr lang="de-DE" dirty="0" smtClean="0"/>
              <a:t> (Campbell SR 50) zur kontinuierlichen Aufzeichnung ausgestattet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Aspekte der Modellierung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turbulenten Ströme müssen berechnet werden</a:t>
            </a:r>
          </a:p>
          <a:p>
            <a:r>
              <a:rPr lang="de-DE" dirty="0" smtClean="0"/>
              <a:t>Sie wurden nur für stabile Schichtungen mit dem Stabilitätsmaß &lt; 0.2 korrigiert </a:t>
            </a:r>
          </a:p>
          <a:p>
            <a:r>
              <a:rPr lang="de-DE" dirty="0" smtClean="0"/>
              <a:t>Korrigiert wurde hierbei der Einfluss der Schichtung auf die Turbulenz</a:t>
            </a:r>
          </a:p>
          <a:p>
            <a:r>
              <a:rPr lang="de-DE" dirty="0" smtClean="0"/>
              <a:t>Extrem stabil und labil wurden vernachlässigt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Aspekte der Modellierung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Verwendung einer effektiven Rauhigkeits-länge bietet Kompensations-potential für systematische Fehler</a:t>
            </a:r>
          </a:p>
          <a:p>
            <a:r>
              <a:rPr lang="de-DE" dirty="0" smtClean="0"/>
              <a:t>Gemessene und berechnete Schneeschmelze stimmen stark überein (SR 50)</a:t>
            </a:r>
            <a:endParaRPr lang="de-DE" dirty="0"/>
          </a:p>
        </p:txBody>
      </p:sp>
      <p:pic>
        <p:nvPicPr>
          <p:cNvPr id="5" name="Inhaltsplatzhalter 4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17478"/>
            <a:ext cx="4038600" cy="36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644008" y="5733256"/>
            <a:ext cx="346921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/>
              <a:t>Abb. 3 </a:t>
            </a:r>
            <a:r>
              <a:rPr lang="de-DE" sz="1100" dirty="0" smtClean="0"/>
              <a:t>aus Braun, Saurer, Vogt, </a:t>
            </a:r>
            <a:r>
              <a:rPr lang="de-DE" sz="1100" dirty="0" err="1" smtClean="0"/>
              <a:t>Simoes</a:t>
            </a:r>
            <a:r>
              <a:rPr lang="de-DE" sz="1100" dirty="0" smtClean="0"/>
              <a:t>, Gossmann (Fig.3)</a:t>
            </a:r>
            <a:endParaRPr lang="de-DE" sz="1100" b="1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/>
          </a:p>
          <a:p>
            <a:pPr algn="ctr">
              <a:buNone/>
            </a:pPr>
            <a:r>
              <a:rPr lang="de-DE" dirty="0" smtClean="0"/>
              <a:t>Großräumige Einordnung der King George Island in die allgemeine Zirkulation der antarktischen Halbinsel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Gletscherschmelze und Klimawandel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Globale 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Mikrowellenfernerkundung ermöglicht</a:t>
            </a:r>
          </a:p>
          <a:p>
            <a:pPr>
              <a:buNone/>
            </a:pPr>
            <a:r>
              <a:rPr lang="de-DE" dirty="0" smtClean="0"/>
              <a:t>	differenzierte Darstellung von Höhe Tiefe und Zusammensetzung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z. B. SAR Technologien </a:t>
            </a:r>
          </a:p>
          <a:p>
            <a:r>
              <a:rPr lang="de-DE" dirty="0" smtClean="0"/>
              <a:t>Verdichtung der Aufzeichnung in hochvariablen Gebieten</a:t>
            </a:r>
          </a:p>
          <a:p>
            <a:r>
              <a:rPr lang="de-DE" dirty="0" smtClean="0"/>
              <a:t>Synergetische Nutzung für ein großräumiges </a:t>
            </a:r>
            <a:r>
              <a:rPr lang="de-DE" dirty="0" err="1" smtClean="0"/>
              <a:t>Monitoring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 smtClean="0"/>
          </a:p>
          <a:p>
            <a:pPr marL="514350" indent="-514350" algn="ctr">
              <a:buNone/>
            </a:pPr>
            <a:r>
              <a:rPr lang="de-DE" dirty="0" smtClean="0"/>
              <a:t>Welche Rolle spielen die Eisschelfe im Schmelzprozess?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Eisschelfe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Schelfeiszerfall wirkt </a:t>
            </a:r>
            <a:r>
              <a:rPr lang="de-DE" dirty="0" err="1" smtClean="0"/>
              <a:t>labilisierend</a:t>
            </a:r>
            <a:r>
              <a:rPr lang="de-DE" dirty="0" smtClean="0"/>
              <a:t> auf die </a:t>
            </a:r>
            <a:r>
              <a:rPr lang="de-DE" dirty="0" err="1" smtClean="0"/>
              <a:t>Zuflußgletscher</a:t>
            </a:r>
            <a:r>
              <a:rPr lang="de-DE" dirty="0" smtClean="0"/>
              <a:t> im Hinterland </a:t>
            </a:r>
          </a:p>
          <a:p>
            <a:r>
              <a:rPr lang="de-DE" dirty="0" smtClean="0"/>
              <a:t>Rückgang der Jahresmittelisotherme des Schelfeiszerfalls von -5°C auf -9°C</a:t>
            </a:r>
          </a:p>
          <a:p>
            <a:r>
              <a:rPr lang="de-DE" dirty="0" smtClean="0"/>
              <a:t>Das Meer rückt näher an die Gletscherzonen</a:t>
            </a:r>
          </a:p>
          <a:p>
            <a:r>
              <a:rPr lang="de-DE" dirty="0" smtClean="0"/>
              <a:t>Die Fließgeschwindigkeiten der Gletscher werden erhöht</a:t>
            </a:r>
          </a:p>
          <a:p>
            <a:r>
              <a:rPr lang="de-DE" dirty="0" smtClean="0"/>
              <a:t>Schmelzwasserbildung wirkt selbstverstärkend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Literaturverzeichnis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Archer David, </a:t>
            </a:r>
            <a:r>
              <a:rPr lang="en-US" dirty="0" err="1" smtClean="0"/>
              <a:t>Rahmstorf</a:t>
            </a:r>
            <a:r>
              <a:rPr lang="en-US" dirty="0" smtClean="0"/>
              <a:t> Stefan (2011): The Climate Crisis, an introductory Guide to climate Change. Cambridge University Press, </a:t>
            </a:r>
            <a:r>
              <a:rPr lang="en-US" dirty="0" err="1" smtClean="0"/>
              <a:t>korrigierte</a:t>
            </a:r>
            <a:r>
              <a:rPr lang="en-US" dirty="0" smtClean="0"/>
              <a:t> </a:t>
            </a:r>
            <a:r>
              <a:rPr lang="en-US" dirty="0" err="1" smtClean="0"/>
              <a:t>Fassung</a:t>
            </a:r>
            <a:r>
              <a:rPr lang="en-US" dirty="0" smtClean="0"/>
              <a:t> von 2011, Cambridge UK</a:t>
            </a:r>
            <a:endParaRPr lang="de-DE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de-DE" dirty="0" smtClean="0"/>
          </a:p>
          <a:p>
            <a:r>
              <a:rPr lang="en-US" dirty="0" smtClean="0"/>
              <a:t>Braun Matthias, </a:t>
            </a:r>
            <a:r>
              <a:rPr lang="en-US" dirty="0" err="1" smtClean="0"/>
              <a:t>u.a</a:t>
            </a:r>
            <a:r>
              <a:rPr lang="en-US" dirty="0" smtClean="0"/>
              <a:t>. (2001): The Influence Of Large Scale Atmospheric Circulation On The Surface Energy Balance Of King George Island Ice Cap. International Journal of Climatology, a Journal of the Royal </a:t>
            </a:r>
            <a:r>
              <a:rPr lang="en-US" dirty="0" err="1" smtClean="0"/>
              <a:t>Meterological</a:t>
            </a:r>
            <a:r>
              <a:rPr lang="en-US" dirty="0" smtClean="0"/>
              <a:t> Society, Bd. 21 S. 21 – 36</a:t>
            </a:r>
            <a:endParaRPr lang="de-DE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de-DE" dirty="0" smtClean="0"/>
          </a:p>
          <a:p>
            <a:r>
              <a:rPr lang="de-DE" dirty="0" smtClean="0"/>
              <a:t>Rau Frank (2004): Schneeeigenschaften und Gletscherzonen der Antarktischen Halbinsel im </a:t>
            </a:r>
          </a:p>
          <a:p>
            <a:pPr>
              <a:buNone/>
            </a:pPr>
            <a:r>
              <a:rPr lang="de-DE" dirty="0" smtClean="0"/>
              <a:t>	Radarbild. </a:t>
            </a:r>
            <a:r>
              <a:rPr lang="de-DE" dirty="0" err="1" smtClean="0"/>
              <a:t>Inaugural</a:t>
            </a:r>
            <a:r>
              <a:rPr lang="de-DE" dirty="0" smtClean="0"/>
              <a:t>-Dissertation zur Erlangung der Doktorwürde der Fakultät für Forst- und Umweltwissenschaften der Albert-Ludwigs-Universität Freiburg i. </a:t>
            </a:r>
            <a:r>
              <a:rPr lang="de-DE" dirty="0" err="1" smtClean="0"/>
              <a:t>Brsg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 </a:t>
            </a:r>
          </a:p>
          <a:p>
            <a:r>
              <a:rPr lang="de-DE" dirty="0" smtClean="0"/>
              <a:t>Schneider Christoph (1998): Zur raumzeitlichen Differenzierung der Energiebilanz und des Zustandes der Schneedecke auf zwei Gletschern der Marguerite Bay, Antarktische Halbinsel – Aspekte des Klimas und des Klimawandels am Rande der Antarktis. Dissertation zur </a:t>
            </a:r>
            <a:r>
              <a:rPr lang="de-DE" dirty="0" err="1" smtClean="0"/>
              <a:t>Erlnagung</a:t>
            </a:r>
            <a:r>
              <a:rPr lang="de-DE" dirty="0" smtClean="0"/>
              <a:t> des Doktorgrades der Geowissenschaftlichen Fakultät der Albert-Ludwigs-Universität Freiburg im Breisgau </a:t>
            </a:r>
          </a:p>
          <a:p>
            <a:pPr>
              <a:buNone/>
            </a:pPr>
            <a:r>
              <a:rPr lang="de-DE" dirty="0" smtClean="0"/>
              <a:t> </a:t>
            </a:r>
          </a:p>
          <a:p>
            <a:r>
              <a:rPr lang="en-US" dirty="0" smtClean="0"/>
              <a:t>Vogt Steffen (2005): Towards an Antarctic Spatial Data Infrastructure</a:t>
            </a:r>
            <a:endParaRPr lang="de-DE" dirty="0" smtClean="0"/>
          </a:p>
          <a:p>
            <a:pPr>
              <a:buNone/>
            </a:pPr>
            <a:r>
              <a:rPr lang="en-US" dirty="0" smtClean="0"/>
              <a:t>	The SCAR King George Island GIS Project as a model framework to integrate and redistribute inaccurate and incomplete spatial data. </a:t>
            </a:r>
            <a:r>
              <a:rPr lang="de-DE" dirty="0" err="1" smtClean="0"/>
              <a:t>Inaugural</a:t>
            </a:r>
            <a:r>
              <a:rPr lang="de-DE" dirty="0" smtClean="0"/>
              <a:t>-Dissertation zur Erlangung der Doktorwürde der Fakultät für Forst – und Umwelt-</a:t>
            </a:r>
            <a:r>
              <a:rPr lang="de-DE" dirty="0" err="1" smtClean="0"/>
              <a:t>wissenschaften</a:t>
            </a:r>
            <a:r>
              <a:rPr lang="de-DE" dirty="0" smtClean="0"/>
              <a:t> der Albert-Ludwigs-Universität Freiburg i. </a:t>
            </a:r>
            <a:r>
              <a:rPr lang="de-DE" dirty="0" err="1" smtClean="0"/>
              <a:t>Brsg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 </a:t>
            </a:r>
          </a:p>
          <a:p>
            <a:r>
              <a:rPr lang="de-DE" dirty="0" err="1" smtClean="0"/>
              <a:t>Wunderle</a:t>
            </a:r>
            <a:r>
              <a:rPr lang="de-DE" dirty="0" smtClean="0"/>
              <a:t> Stefan (1996): Die Schneedeckendynamik der Antarktischen Halbinsel und </a:t>
            </a:r>
          </a:p>
          <a:p>
            <a:pPr>
              <a:buNone/>
            </a:pPr>
            <a:r>
              <a:rPr lang="de-DE" dirty="0" smtClean="0"/>
              <a:t>	ihre Erfassung mit aktiven und </a:t>
            </a:r>
            <a:r>
              <a:rPr lang="de-DE" dirty="0" err="1" smtClean="0"/>
              <a:t>passivenFernerkundungsverfahren</a:t>
            </a:r>
            <a:r>
              <a:rPr lang="de-DE" dirty="0" smtClean="0"/>
              <a:t>. Dissertation zur Erlangung des </a:t>
            </a:r>
            <a:r>
              <a:rPr lang="de-DE" dirty="0" err="1" smtClean="0"/>
              <a:t>Doktorgradesder</a:t>
            </a:r>
            <a:r>
              <a:rPr lang="de-DE" dirty="0" smtClean="0"/>
              <a:t> Geowissenschaftlichen Fakultät der Albert-Ludwigs-Universität Freiburg i. Br., in Freiburger Geographische Hefte, IPG der Albert- Ludwigs-Universität Freiburg im Breisgau, </a:t>
            </a:r>
            <a:r>
              <a:rPr lang="de-DE" dirty="0" err="1" smtClean="0"/>
              <a:t>Geft</a:t>
            </a:r>
            <a:r>
              <a:rPr lang="de-DE" dirty="0" smtClean="0"/>
              <a:t> 48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Abbildungsverzeichnis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1600" dirty="0" smtClean="0"/>
              <a:t>Abb. 1: 	Eisbedeckung der King George Island aus Vogt (2005) S.17</a:t>
            </a:r>
          </a:p>
          <a:p>
            <a:pPr>
              <a:buNone/>
            </a:pPr>
            <a:r>
              <a:rPr lang="de-DE" sz="1600" dirty="0" smtClean="0"/>
              <a:t>Abb. 2: 	Klimaregionen der Antarktischen Halbinsel </a:t>
            </a:r>
          </a:p>
          <a:p>
            <a:pPr>
              <a:buNone/>
            </a:pPr>
            <a:r>
              <a:rPr lang="de-DE" sz="1600" dirty="0" smtClean="0"/>
              <a:t>		(verändert nach SCHNEIDER &amp; </a:t>
            </a:r>
            <a:r>
              <a:rPr lang="de-DE" sz="1600" dirty="0" err="1" smtClean="0"/>
              <a:t>GOßMANN</a:t>
            </a:r>
            <a:r>
              <a:rPr lang="de-DE" sz="1600" dirty="0" smtClean="0"/>
              <a:t>, 	1999 ) aus Rau (2004) S. 37</a:t>
            </a:r>
          </a:p>
          <a:p>
            <a:pPr>
              <a:buNone/>
            </a:pPr>
            <a:r>
              <a:rPr lang="de-DE" sz="1600" dirty="0" smtClean="0"/>
              <a:t>Abb. 3: 	Wechselwirkung, eigener Entwurf</a:t>
            </a:r>
          </a:p>
          <a:p>
            <a:pPr>
              <a:buNone/>
            </a:pPr>
            <a:r>
              <a:rPr lang="de-DE" sz="1600" dirty="0" smtClean="0"/>
              <a:t>Abb. 4: 	Aufbau der AWS nach Vogt (selbst abgeändert) aus Vogt (2005) S. 17</a:t>
            </a:r>
          </a:p>
          <a:p>
            <a:pPr>
              <a:buNone/>
            </a:pPr>
            <a:r>
              <a:rPr lang="de-DE" sz="1600" dirty="0" smtClean="0"/>
              <a:t>Abb. 5: 	</a:t>
            </a:r>
            <a:r>
              <a:rPr lang="de-DE" sz="1600" dirty="0" err="1" smtClean="0"/>
              <a:t>Korreleation</a:t>
            </a:r>
            <a:r>
              <a:rPr lang="de-DE" sz="1600" dirty="0" smtClean="0"/>
              <a:t> aus Braun, Saurer, Vogt, </a:t>
            </a:r>
            <a:r>
              <a:rPr lang="de-DE" sz="1600" dirty="0" err="1" smtClean="0"/>
              <a:t>Simoes</a:t>
            </a:r>
            <a:r>
              <a:rPr lang="de-DE" sz="1600" dirty="0" smtClean="0"/>
              <a:t>, Gossmann (Fig.3), S.  27</a:t>
            </a:r>
            <a:endParaRPr lang="de-DE" sz="1600" b="1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Überleitung zur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Der Klimawandel, seine Auswirkungen sowie </a:t>
            </a:r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dessen Erfassung und die Rolle der Antarktis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Antarktisches Gesamtgefüge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929411"/>
          </a:xfrm>
        </p:spPr>
        <p:txBody>
          <a:bodyPr>
            <a:normAutofit/>
          </a:bodyPr>
          <a:lstStyle/>
          <a:p>
            <a:r>
              <a:rPr lang="de-DE" dirty="0" smtClean="0"/>
              <a:t>Zentralantarktische Polarzelle (Antizyklone)</a:t>
            </a:r>
          </a:p>
          <a:p>
            <a:r>
              <a:rPr lang="de-DE" dirty="0" smtClean="0"/>
              <a:t>Divergierende Luftmassen werden in westliche Zugrichtung abgelenkt</a:t>
            </a:r>
            <a:r>
              <a:rPr lang="de-DE" dirty="0" smtClean="0">
                <a:sym typeface="Wingdings" pitchFamily="2" charset="2"/>
              </a:rPr>
              <a:t> Ostwindgürtel </a:t>
            </a:r>
          </a:p>
          <a:p>
            <a:r>
              <a:rPr lang="de-DE" dirty="0" smtClean="0">
                <a:sym typeface="Wingdings" pitchFamily="2" charset="2"/>
              </a:rPr>
              <a:t>SHK typisch starke Ausprägung der Westwinde 40° – 70° S überlagert diesen</a:t>
            </a:r>
          </a:p>
          <a:p>
            <a:r>
              <a:rPr lang="de-DE" dirty="0" smtClean="0">
                <a:sym typeface="Wingdings" pitchFamily="2" charset="2"/>
              </a:rPr>
              <a:t>Polarfront mit starker </a:t>
            </a:r>
            <a:r>
              <a:rPr lang="de-DE" dirty="0" err="1" smtClean="0">
                <a:sym typeface="Wingdings" pitchFamily="2" charset="2"/>
              </a:rPr>
              <a:t>zyklogenetischer</a:t>
            </a:r>
            <a:r>
              <a:rPr lang="de-DE" dirty="0" smtClean="0">
                <a:sym typeface="Wingdings" pitchFamily="2" charset="2"/>
              </a:rPr>
              <a:t> Aktivität	und hohem meridionalen Druckgradienten 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 smtClean="0"/>
              <a:t>Lage der antarktischen Halbinsel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Sie tritt 4° über den südlichen Polarkreis </a:t>
            </a:r>
          </a:p>
          <a:p>
            <a:r>
              <a:rPr lang="de-DE" dirty="0" smtClean="0"/>
              <a:t>Penetration der nördlicher gelegenen westlichen Strömungsmuster </a:t>
            </a:r>
          </a:p>
          <a:p>
            <a:r>
              <a:rPr lang="de-DE" dirty="0" smtClean="0">
                <a:sym typeface="Wingdings" pitchFamily="2" charset="2"/>
              </a:rPr>
              <a:t>Wetterprägende Tiefdruckzentren entstehen 120° WSW v. Süd Amerika (subpolare </a:t>
            </a:r>
            <a:r>
              <a:rPr lang="de-DE" dirty="0" smtClean="0"/>
              <a:t>Tiefdruckrinne verläuft über der Halbinsel)</a:t>
            </a:r>
          </a:p>
          <a:p>
            <a:r>
              <a:rPr lang="de-DE" dirty="0" smtClean="0"/>
              <a:t>Der Gebirgszug bildet dabei eine Klimascheide erster Ordnung (Durchschnittliche 1500 </a:t>
            </a:r>
            <a:r>
              <a:rPr lang="de-DE" dirty="0" err="1" smtClean="0"/>
              <a:t>masL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51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23528" y="580526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I: 	subpolar </a:t>
            </a:r>
            <a:r>
              <a:rPr lang="de-DE" dirty="0" err="1" smtClean="0"/>
              <a:t>hochozean</a:t>
            </a:r>
            <a:r>
              <a:rPr lang="de-DE" dirty="0" smtClean="0"/>
              <a:t>		III:	hoch polar / hoch kontinental</a:t>
            </a:r>
          </a:p>
          <a:p>
            <a:r>
              <a:rPr lang="de-DE" dirty="0" smtClean="0"/>
              <a:t>II: 	deutlich kontinentaler		IV:	kontinental polar mit 							ozeanischen Einflüssen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5229200"/>
            <a:ext cx="5976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Abb.2: Klimaregionen der Antarktischen Halbinsel (verändert nach SCHNEIDER &amp; </a:t>
            </a:r>
            <a:r>
              <a:rPr lang="de-DE" sz="1100" dirty="0" err="1" smtClean="0"/>
              <a:t>GOßMANN</a:t>
            </a:r>
            <a:r>
              <a:rPr lang="de-DE" sz="1100" dirty="0" smtClean="0"/>
              <a:t>, 1999 )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Westküste der Halbinsel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de-DE" dirty="0" smtClean="0"/>
              <a:t>Nördlicher Durchzug großflächiger Tiefs </a:t>
            </a:r>
          </a:p>
          <a:p>
            <a:pPr marL="514350" indent="-514350"/>
            <a:r>
              <a:rPr lang="de-DE" dirty="0" smtClean="0"/>
              <a:t>Rückseite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/>
              <a:t>katabatische</a:t>
            </a:r>
            <a:r>
              <a:rPr lang="de-DE" dirty="0" smtClean="0"/>
              <a:t> kontinentale Luftmassen streichen über die wärmere Bellingshausensee ( Konvektion )</a:t>
            </a:r>
          </a:p>
          <a:p>
            <a:r>
              <a:rPr lang="de-DE" dirty="0" smtClean="0"/>
              <a:t>  Wetterwirksame Fronten im Norden der 	Halbinsel</a:t>
            </a:r>
          </a:p>
          <a:p>
            <a:r>
              <a:rPr lang="de-DE" dirty="0" smtClean="0"/>
              <a:t>  Höchste </a:t>
            </a:r>
            <a:r>
              <a:rPr lang="de-DE" dirty="0" err="1" smtClean="0"/>
              <a:t>Jahremitteltemperatur</a:t>
            </a:r>
            <a:r>
              <a:rPr lang="de-DE" dirty="0" smtClean="0"/>
              <a:t> der Antarktis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Ostküste der Halbinsel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NO wandernde Zyklone bis in die 	</a:t>
            </a:r>
            <a:r>
              <a:rPr lang="de-DE" dirty="0" err="1" smtClean="0"/>
              <a:t>Weddellsee</a:t>
            </a:r>
            <a:r>
              <a:rPr lang="de-DE" dirty="0" smtClean="0"/>
              <a:t> (</a:t>
            </a:r>
            <a:r>
              <a:rPr lang="de-DE" dirty="0" err="1" smtClean="0"/>
              <a:t>Andenleezyklogenese</a:t>
            </a:r>
            <a:r>
              <a:rPr lang="de-DE" dirty="0" smtClean="0"/>
              <a:t>)</a:t>
            </a:r>
          </a:p>
          <a:p>
            <a:r>
              <a:rPr lang="de-DE" dirty="0" smtClean="0"/>
              <a:t>Rechtsdrehung erzeugt SO </a:t>
            </a:r>
            <a:r>
              <a:rPr lang="de-DE" dirty="0" err="1" smtClean="0"/>
              <a:t>Anströmung</a:t>
            </a:r>
            <a:endParaRPr lang="de-DE" dirty="0" smtClean="0"/>
          </a:p>
          <a:p>
            <a:r>
              <a:rPr lang="de-DE" dirty="0" smtClean="0"/>
              <a:t>Föhneffekte</a:t>
            </a:r>
          </a:p>
          <a:p>
            <a:r>
              <a:rPr lang="de-DE" dirty="0" smtClean="0"/>
              <a:t>gen Nord abgelenkte </a:t>
            </a:r>
            <a:r>
              <a:rPr lang="de-DE" dirty="0" err="1" smtClean="0"/>
              <a:t>Barrierewinde</a:t>
            </a:r>
            <a:r>
              <a:rPr lang="de-DE" dirty="0" smtClean="0"/>
              <a:t> (kontinental </a:t>
            </a:r>
            <a:r>
              <a:rPr lang="de-DE" dirty="0" err="1" smtClean="0"/>
              <a:t>katabatisch</a:t>
            </a:r>
            <a:r>
              <a:rPr lang="de-DE" dirty="0" smtClean="0"/>
              <a:t> )</a:t>
            </a:r>
          </a:p>
          <a:p>
            <a:r>
              <a:rPr lang="de-DE" dirty="0" smtClean="0"/>
              <a:t>Inversionsschicht bis zu 700m Mächtigkeit</a:t>
            </a:r>
          </a:p>
          <a:p>
            <a:r>
              <a:rPr lang="de-DE" dirty="0" smtClean="0"/>
              <a:t>Perennierende Meereisbedeckung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King George Island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sz="2000" b="1" dirty="0" smtClean="0"/>
              <a:t>	1200km von Kap Horn u. 120 km von der Antarktis entfernt </a:t>
            </a:r>
          </a:p>
          <a:p>
            <a:pPr algn="ctr">
              <a:buNone/>
            </a:pPr>
            <a:r>
              <a:rPr lang="de-DE" sz="2000" b="1" dirty="0" smtClean="0"/>
              <a:t>	( </a:t>
            </a:r>
            <a:r>
              <a:rPr lang="de-DE" sz="2000" b="1" dirty="0" err="1" smtClean="0"/>
              <a:t>Bransfield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Strait</a:t>
            </a:r>
            <a:r>
              <a:rPr lang="de-DE" sz="2000" b="1" dirty="0" smtClean="0"/>
              <a:t> )</a:t>
            </a:r>
          </a:p>
          <a:p>
            <a:pPr algn="ctr">
              <a:buNone/>
            </a:pPr>
            <a:r>
              <a:rPr lang="de-DE" sz="2000" b="1" dirty="0" smtClean="0"/>
              <a:t>	ungefähr zu 91 % mit Schnee und Eis bedeckt</a:t>
            </a:r>
          </a:p>
          <a:p>
            <a:pPr algn="ctr">
              <a:buNone/>
            </a:pPr>
            <a:r>
              <a:rPr lang="de-DE" sz="2000" b="1" dirty="0" smtClean="0"/>
              <a:t>	80km Längserstreckung, Breite bis zu 24km 705 </a:t>
            </a:r>
            <a:r>
              <a:rPr lang="de-DE" sz="2000" b="1" dirty="0" err="1" smtClean="0"/>
              <a:t>m.a.s.L</a:t>
            </a:r>
            <a:r>
              <a:rPr lang="de-DE" sz="2000" b="1" dirty="0" smtClean="0"/>
              <a:t>, 1150 km²</a:t>
            </a:r>
          </a:p>
          <a:p>
            <a:endParaRPr lang="de-DE" sz="2000" b="1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6898363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115616" y="6165304"/>
            <a:ext cx="3353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Abb</a:t>
            </a:r>
            <a:r>
              <a:rPr lang="de-DE" sz="1050" dirty="0" smtClean="0"/>
              <a:t>. 1 :</a:t>
            </a:r>
            <a:r>
              <a:rPr lang="de-DE" sz="1100" dirty="0" smtClean="0"/>
              <a:t> Eisbedeckung der King George Island nach Vogt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/>
              <a:t>Ermittlung regionaltypischer Wettersituationen für King George Island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</Words>
  <Application>Microsoft Office PowerPoint</Application>
  <PresentationFormat>Bildschirmpräsentation (4:3)</PresentationFormat>
  <Paragraphs>171</Paragraphs>
  <Slides>26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Larissa-Design</vt:lpstr>
      <vt:lpstr>Beschreibung der atmosphärischen Beeinflussung der Oberflächenenergiebilanz auf King George Island im australen Sommer 1997- 1998</vt:lpstr>
      <vt:lpstr>   </vt:lpstr>
      <vt:lpstr>Antarktisches Gesamtgefüge</vt:lpstr>
      <vt:lpstr>Lage der antarktischen Halbinsel</vt:lpstr>
      <vt:lpstr>Folie 5</vt:lpstr>
      <vt:lpstr>Westküste der Halbinsel</vt:lpstr>
      <vt:lpstr>Ostküste der Halbinsel</vt:lpstr>
      <vt:lpstr>King George Island</vt:lpstr>
      <vt:lpstr>Folie 9</vt:lpstr>
      <vt:lpstr>Folie 10</vt:lpstr>
      <vt:lpstr>Verifikation via  </vt:lpstr>
      <vt:lpstr>Frage 1</vt:lpstr>
      <vt:lpstr>Charackteristika australer Sommer King George Island</vt:lpstr>
      <vt:lpstr>Folie 14</vt:lpstr>
      <vt:lpstr>Lage der AWS auf King George Island</vt:lpstr>
      <vt:lpstr>Equipment I Komponenten der Energiebilanz </vt:lpstr>
      <vt:lpstr>Equipment II</vt:lpstr>
      <vt:lpstr>Aspekte der Modellierung I</vt:lpstr>
      <vt:lpstr>Aspekte der Modellierung II</vt:lpstr>
      <vt:lpstr>Folie 20</vt:lpstr>
      <vt:lpstr>Globale Erfassung</vt:lpstr>
      <vt:lpstr>Frage 2</vt:lpstr>
      <vt:lpstr>Eisschelfe</vt:lpstr>
      <vt:lpstr>Literaturverzeichnis</vt:lpstr>
      <vt:lpstr>Abbildungsverzeichnis</vt:lpstr>
      <vt:lpstr>Überleitung zur Diskussion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Beschreibung der atmosphärischen Beeinflussung der Oberflächenenergiebilanz auf King George Island im australen Sommer 1997- 1998</dc:title>
  <dc:creator>Matthias</dc:creator>
  <cp:lastModifiedBy>Matthias</cp:lastModifiedBy>
  <cp:revision>167</cp:revision>
  <dcterms:created xsi:type="dcterms:W3CDTF">2011-11-16T14:16:11Z</dcterms:created>
  <dcterms:modified xsi:type="dcterms:W3CDTF">2011-11-22T11:55:55Z</dcterms:modified>
</cp:coreProperties>
</file>